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368" autoAdjust="0"/>
    <p:restoredTop sz="94660"/>
  </p:normalViewPr>
  <p:slideViewPr>
    <p:cSldViewPr>
      <p:cViewPr varScale="1">
        <p:scale>
          <a:sx n="69" d="100"/>
          <a:sy n="69" d="100"/>
        </p:scale>
        <p:origin x="-118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A6F52-7869-4C8C-9B81-A5B8197FB4E5}" type="datetimeFigureOut">
              <a:rPr lang="en-NZ" smtClean="0"/>
              <a:pPr/>
              <a:t>9/12/2012</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42493D-03B8-4A80-924E-A00D1F88FE52}"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a:t>
            </a:fld>
            <a:endParaRPr lang="en-N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10</a:t>
            </a:fld>
            <a:endParaRPr lang="en-N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11</a:t>
            </a:fld>
            <a:endParaRPr lang="en-N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12</a:t>
            </a:fld>
            <a:endParaRPr lang="en-N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13</a:t>
            </a:fld>
            <a:endParaRPr lang="en-N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14</a:t>
            </a:fld>
            <a:endParaRPr lang="en-N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15</a:t>
            </a:fld>
            <a:endParaRPr lang="en-N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16</a:t>
            </a:fld>
            <a:endParaRPr lang="en-N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17</a:t>
            </a:fld>
            <a:endParaRPr lang="en-N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18</a:t>
            </a:fld>
            <a:endParaRPr lang="en-N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19</a:t>
            </a:fld>
            <a:endParaRPr lang="en-N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a:t>
            </a:fld>
            <a:endParaRPr lang="en-N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20</a:t>
            </a:fld>
            <a:endParaRPr lang="en-N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21</a:t>
            </a:fld>
            <a:endParaRPr lang="en-N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22</a:t>
            </a:fld>
            <a:endParaRPr lang="en-N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23</a:t>
            </a:fld>
            <a:endParaRPr lang="en-N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24</a:t>
            </a:fld>
            <a:endParaRPr lang="en-N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25</a:t>
            </a:fld>
            <a:endParaRPr lang="en-N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26</a:t>
            </a:fld>
            <a:endParaRPr lang="en-N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27</a:t>
            </a:fld>
            <a:endParaRPr lang="en-N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28</a:t>
            </a:fld>
            <a:endParaRPr lang="en-N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29</a:t>
            </a:fld>
            <a:endParaRPr lang="en-N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a:t>
            </a:fld>
            <a:endParaRPr lang="en-NZ"/>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30</a:t>
            </a:fld>
            <a:endParaRPr lang="en-N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31</a:t>
            </a:fld>
            <a:endParaRPr lang="en-N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32</a:t>
            </a:fld>
            <a:endParaRPr lang="en-N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33</a:t>
            </a:fld>
            <a:endParaRPr lang="en-NZ"/>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34</a:t>
            </a:fld>
            <a:endParaRPr lang="en-NZ"/>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35</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4</a:t>
            </a:fld>
            <a:endParaRPr lang="en-N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5</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6</a:t>
            </a:fld>
            <a:endParaRPr lang="en-N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7</a:t>
            </a:fld>
            <a:endParaRPr lang="en-N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8</a:t>
            </a:fld>
            <a:endParaRPr lang="en-N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0942493D-03B8-4A80-924E-A00D1F88FE52}" type="slidenum">
              <a:rPr lang="en-NZ" smtClean="0"/>
              <a:pPr/>
              <a:t>9</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EE6D1290-EF69-4907-8A74-C8C0E8AFD7D4}" type="datetimeFigureOut">
              <a:rPr lang="en-NZ" smtClean="0"/>
              <a:pPr/>
              <a:t>9/12/2012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E6D1290-EF69-4907-8A74-C8C0E8AFD7D4}" type="datetimeFigureOut">
              <a:rPr lang="en-NZ" smtClean="0"/>
              <a:pPr/>
              <a:t>9/12/2012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E6D1290-EF69-4907-8A74-C8C0E8AFD7D4}" type="datetimeFigureOut">
              <a:rPr lang="en-NZ" smtClean="0"/>
              <a:pPr/>
              <a:t>9/12/2012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E6D1290-EF69-4907-8A74-C8C0E8AFD7D4}" type="datetimeFigureOut">
              <a:rPr lang="en-NZ" smtClean="0"/>
              <a:pPr/>
              <a:t>9/12/2012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6D1290-EF69-4907-8A74-C8C0E8AFD7D4}" type="datetimeFigureOut">
              <a:rPr lang="en-NZ" smtClean="0"/>
              <a:pPr/>
              <a:t>9/12/2012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EE6D1290-EF69-4907-8A74-C8C0E8AFD7D4}" type="datetimeFigureOut">
              <a:rPr lang="en-NZ" smtClean="0"/>
              <a:pPr/>
              <a:t>9/12/2012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EE6D1290-EF69-4907-8A74-C8C0E8AFD7D4}" type="datetimeFigureOut">
              <a:rPr lang="en-NZ" smtClean="0"/>
              <a:pPr/>
              <a:t>9/12/2012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EE6D1290-EF69-4907-8A74-C8C0E8AFD7D4}" type="datetimeFigureOut">
              <a:rPr lang="en-NZ" smtClean="0"/>
              <a:pPr/>
              <a:t>9/12/2012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6D1290-EF69-4907-8A74-C8C0E8AFD7D4}" type="datetimeFigureOut">
              <a:rPr lang="en-NZ" smtClean="0"/>
              <a:pPr/>
              <a:t>9/12/2012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D1290-EF69-4907-8A74-C8C0E8AFD7D4}" type="datetimeFigureOut">
              <a:rPr lang="en-NZ" smtClean="0"/>
              <a:pPr/>
              <a:t>9/12/2012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E6D1290-EF69-4907-8A74-C8C0E8AFD7D4}" type="datetimeFigureOut">
              <a:rPr lang="en-NZ" smtClean="0"/>
              <a:pPr/>
              <a:t>9/12/2012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8B56527-AD00-46EE-8E27-6759DFECBF22}"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6D1290-EF69-4907-8A74-C8C0E8AFD7D4}" type="datetimeFigureOut">
              <a:rPr lang="en-NZ" smtClean="0"/>
              <a:pPr/>
              <a:t>9/12/2012</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B56527-AD00-46EE-8E27-6759DFECBF22}"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NZ" dirty="0"/>
          </a:p>
        </p:txBody>
      </p:sp>
      <p:sp>
        <p:nvSpPr>
          <p:cNvPr id="3" name="Subtitle 2"/>
          <p:cNvSpPr>
            <a:spLocks noGrp="1"/>
          </p:cNvSpPr>
          <p:nvPr>
            <p:ph type="subTitle" idx="1"/>
          </p:nvPr>
        </p:nvSpPr>
        <p:spPr/>
        <p:txBody>
          <a:bodyPr/>
          <a:lstStyle/>
          <a:p>
            <a:endParaRPr lang="en-NZ"/>
          </a:p>
        </p:txBody>
      </p:sp>
      <p:pic>
        <p:nvPicPr>
          <p:cNvPr id="1027" name="Picture 3"/>
          <p:cNvPicPr>
            <a:picLocks noChangeAspect="1" noChangeArrowheads="1"/>
          </p:cNvPicPr>
          <p:nvPr/>
        </p:nvPicPr>
        <p:blipFill>
          <a:blip r:embed="rId3" cstate="print"/>
          <a:srcRect/>
          <a:stretch>
            <a:fillRect/>
          </a:stretch>
        </p:blipFill>
        <p:spPr bwMode="auto">
          <a:xfrm>
            <a:off x="539552" y="332656"/>
            <a:ext cx="8046501" cy="367456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467544" y="4040461"/>
            <a:ext cx="8352928" cy="28175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4" cstate="print"/>
          <a:srcRect/>
          <a:stretch>
            <a:fillRect/>
          </a:stretch>
        </p:blipFill>
        <p:spPr bwMode="auto">
          <a:xfrm>
            <a:off x="0" y="0"/>
            <a:ext cx="9144000" cy="6876256"/>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rgbClr val="FF0000"/>
                </a:solidFill>
                <a:latin typeface="Jokerman" pitchFamily="82" charset="0"/>
                <a:cs typeface="Times New Roman" pitchFamily="18" charset="0"/>
              </a:rPr>
              <a:t>Drill sergeant </a:t>
            </a:r>
            <a:br>
              <a:rPr lang="en-NZ" dirty="0" smtClean="0">
                <a:solidFill>
                  <a:srgbClr val="FF0000"/>
                </a:solidFill>
                <a:latin typeface="Jokerman" pitchFamily="82" charset="0"/>
                <a:cs typeface="Times New Roman" pitchFamily="18" charset="0"/>
              </a:rPr>
            </a:br>
            <a:r>
              <a:rPr lang="en-NZ" dirty="0" smtClean="0">
                <a:solidFill>
                  <a:srgbClr val="FF0000"/>
                </a:solidFill>
                <a:latin typeface="Jokerman" pitchFamily="82" charset="0"/>
                <a:cs typeface="Times New Roman" pitchFamily="18" charset="0"/>
              </a:rPr>
              <a:t>licensed to drill</a:t>
            </a:r>
            <a:endParaRPr lang="en-NZ" dirty="0">
              <a:solidFill>
                <a:srgbClr val="FF0000"/>
              </a:solidFill>
              <a:latin typeface="Jokerman" pitchFamily="82" charset="0"/>
              <a:cs typeface="Times New Roman" pitchFamily="18" charset="0"/>
            </a:endParaRPr>
          </a:p>
        </p:txBody>
      </p:sp>
      <p:pic>
        <p:nvPicPr>
          <p:cNvPr id="9218" name="Picture 2"/>
          <p:cNvPicPr>
            <a:picLocks noChangeAspect="1" noChangeArrowheads="1"/>
          </p:cNvPicPr>
          <p:nvPr/>
        </p:nvPicPr>
        <p:blipFill>
          <a:blip r:embed="rId5" cstate="print"/>
          <a:srcRect/>
          <a:stretch>
            <a:fillRect/>
          </a:stretch>
        </p:blipFill>
        <p:spPr bwMode="auto">
          <a:xfrm>
            <a:off x="4427984" y="1628800"/>
            <a:ext cx="4248472" cy="4248472"/>
          </a:xfrm>
          <a:prstGeom prst="rect">
            <a:avLst/>
          </a:prstGeom>
          <a:noFill/>
          <a:ln w="9525">
            <a:noFill/>
            <a:miter lim="800000"/>
            <a:headEnd/>
            <a:tailEnd/>
          </a:ln>
        </p:spPr>
      </p:pic>
      <p:sp>
        <p:nvSpPr>
          <p:cNvPr id="5" name="Rectangle 4"/>
          <p:cNvSpPr/>
          <p:nvPr/>
        </p:nvSpPr>
        <p:spPr>
          <a:xfrm>
            <a:off x="179512" y="1412776"/>
            <a:ext cx="3456384" cy="4247317"/>
          </a:xfrm>
          <a:prstGeom prst="rect">
            <a:avLst/>
          </a:prstGeom>
        </p:spPr>
        <p:txBody>
          <a:bodyPr wrap="square">
            <a:spAutoFit/>
          </a:bodyPr>
          <a:lstStyle/>
          <a:p>
            <a:r>
              <a:rPr lang="en-NZ" dirty="0" smtClean="0">
                <a:solidFill>
                  <a:srgbClr val="FF0000"/>
                </a:solidFill>
              </a:rPr>
              <a:t>Like many </a:t>
            </a:r>
            <a:r>
              <a:rPr lang="en-NZ" dirty="0" err="1" smtClean="0">
                <a:solidFill>
                  <a:srgbClr val="FF0000"/>
                </a:solidFill>
              </a:rPr>
              <a:t>Arkeyan</a:t>
            </a:r>
            <a:r>
              <a:rPr lang="en-NZ" dirty="0" smtClean="0">
                <a:solidFill>
                  <a:srgbClr val="FF0000"/>
                </a:solidFill>
              </a:rPr>
              <a:t> </a:t>
            </a:r>
            <a:r>
              <a:rPr lang="en-NZ" dirty="0" err="1" smtClean="0">
                <a:solidFill>
                  <a:srgbClr val="FF0000"/>
                </a:solidFill>
              </a:rPr>
              <a:t>artifacts</a:t>
            </a:r>
            <a:r>
              <a:rPr lang="en-NZ" dirty="0" smtClean="0">
                <a:solidFill>
                  <a:srgbClr val="FF0000"/>
                </a:solidFill>
              </a:rPr>
              <a:t>, Drill Sergeant was buried for centuries a long forgotten remnant of an ancient powerful civilization.  It was only a chance collision with a burrowing </a:t>
            </a:r>
            <a:r>
              <a:rPr lang="en-NZ" dirty="0" err="1" smtClean="0">
                <a:solidFill>
                  <a:srgbClr val="FF0000"/>
                </a:solidFill>
              </a:rPr>
              <a:t>Terrafin</a:t>
            </a:r>
            <a:r>
              <a:rPr lang="en-NZ" dirty="0" smtClean="0">
                <a:solidFill>
                  <a:srgbClr val="FF0000"/>
                </a:solidFill>
              </a:rPr>
              <a:t> that led to his systems firing up again.  By </a:t>
            </a:r>
            <a:r>
              <a:rPr lang="en-NZ" dirty="0" err="1" smtClean="0">
                <a:solidFill>
                  <a:srgbClr val="FF0000"/>
                </a:solidFill>
              </a:rPr>
              <a:t>Arkeyan</a:t>
            </a:r>
            <a:r>
              <a:rPr lang="en-NZ" dirty="0" smtClean="0">
                <a:solidFill>
                  <a:srgbClr val="FF0000"/>
                </a:solidFill>
              </a:rPr>
              <a:t> custom, Drill Sergeant was then obligated to become </a:t>
            </a:r>
            <a:r>
              <a:rPr lang="en-NZ" dirty="0" err="1" smtClean="0">
                <a:solidFill>
                  <a:srgbClr val="FF0000"/>
                </a:solidFill>
              </a:rPr>
              <a:t>Terrafins</a:t>
            </a:r>
            <a:r>
              <a:rPr lang="en-NZ" dirty="0" smtClean="0">
                <a:solidFill>
                  <a:srgbClr val="FF0000"/>
                </a:solidFill>
              </a:rPr>
              <a:t> servant.  This </a:t>
            </a:r>
            <a:r>
              <a:rPr lang="en-NZ" dirty="0" err="1" smtClean="0">
                <a:solidFill>
                  <a:srgbClr val="FF0000"/>
                </a:solidFill>
              </a:rPr>
              <a:t>didnt</a:t>
            </a:r>
            <a:r>
              <a:rPr lang="en-NZ" dirty="0" smtClean="0">
                <a:solidFill>
                  <a:srgbClr val="FF0000"/>
                </a:solidFill>
              </a:rPr>
              <a:t> sit well with the dirt shark, so his first order as master was for Drill Sergeant to not serve him at all a command he continues to follow zealously to this day. </a:t>
            </a:r>
            <a:endParaRPr lang="en-NZ"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Autofit/>
          </a:bodyPr>
          <a:lstStyle/>
          <a:p>
            <a:r>
              <a:rPr lang="en-NZ" sz="5400" dirty="0" err="1" smtClean="0">
                <a:solidFill>
                  <a:schemeClr val="bg1"/>
                </a:solidFill>
                <a:latin typeface="Chiller" pitchFamily="82" charset="0"/>
              </a:rPr>
              <a:t>Cynder</a:t>
            </a:r>
            <a:r>
              <a:rPr lang="en-NZ" sz="5400" dirty="0" smtClean="0">
                <a:solidFill>
                  <a:schemeClr val="bg1"/>
                </a:solidFill>
                <a:latin typeface="Chiller" pitchFamily="82" charset="0"/>
              </a:rPr>
              <a:t/>
            </a:r>
            <a:br>
              <a:rPr lang="en-NZ" sz="5400" dirty="0" smtClean="0">
                <a:solidFill>
                  <a:schemeClr val="bg1"/>
                </a:solidFill>
                <a:latin typeface="Chiller" pitchFamily="82" charset="0"/>
              </a:rPr>
            </a:br>
            <a:r>
              <a:rPr lang="en-NZ" sz="5400" dirty="0" smtClean="0">
                <a:solidFill>
                  <a:schemeClr val="bg1"/>
                </a:solidFill>
                <a:latin typeface="Chiller" pitchFamily="82" charset="0"/>
              </a:rPr>
              <a:t>Volts and lightning</a:t>
            </a:r>
            <a:endParaRPr lang="en-NZ" sz="5400" dirty="0">
              <a:solidFill>
                <a:schemeClr val="bg1"/>
              </a:solidFill>
              <a:latin typeface="Chiller" pitchFamily="82" charset="0"/>
            </a:endParaRPr>
          </a:p>
        </p:txBody>
      </p:sp>
      <p:sp>
        <p:nvSpPr>
          <p:cNvPr id="4" name="Rectangle 3"/>
          <p:cNvSpPr/>
          <p:nvPr/>
        </p:nvSpPr>
        <p:spPr>
          <a:xfrm>
            <a:off x="0" y="1772816"/>
            <a:ext cx="2699792" cy="4801314"/>
          </a:xfrm>
          <a:prstGeom prst="rect">
            <a:avLst/>
          </a:prstGeom>
        </p:spPr>
        <p:txBody>
          <a:bodyPr wrap="square">
            <a:spAutoFit/>
          </a:bodyPr>
          <a:lstStyle/>
          <a:p>
            <a:r>
              <a:rPr lang="en-NZ" dirty="0" smtClean="0">
                <a:solidFill>
                  <a:srgbClr val="FFFFFF"/>
                </a:solidFill>
              </a:rPr>
              <a:t>While just an egg, </a:t>
            </a:r>
            <a:r>
              <a:rPr lang="en-NZ" dirty="0" err="1" smtClean="0">
                <a:solidFill>
                  <a:srgbClr val="FFFFFF"/>
                </a:solidFill>
              </a:rPr>
              <a:t>Cynder</a:t>
            </a:r>
            <a:r>
              <a:rPr lang="en-NZ" dirty="0" smtClean="0">
                <a:solidFill>
                  <a:srgbClr val="FFFFFF"/>
                </a:solidFill>
              </a:rPr>
              <a:t> was stolen by the henchmen of an evil dragon named </a:t>
            </a:r>
            <a:r>
              <a:rPr lang="en-NZ" dirty="0" err="1" smtClean="0">
                <a:solidFill>
                  <a:srgbClr val="FFFFFF"/>
                </a:solidFill>
              </a:rPr>
              <a:t>Malefor</a:t>
            </a:r>
            <a:r>
              <a:rPr lang="en-NZ" dirty="0" smtClean="0">
                <a:solidFill>
                  <a:srgbClr val="FFFFFF"/>
                </a:solidFill>
              </a:rPr>
              <a:t> and raised to do his bidding.  For years, she spread fear throughout the land until she was defeated by </a:t>
            </a:r>
            <a:r>
              <a:rPr lang="en-NZ" dirty="0" err="1" smtClean="0">
                <a:solidFill>
                  <a:srgbClr val="FFFFFF"/>
                </a:solidFill>
              </a:rPr>
              <a:t>Spyro</a:t>
            </a:r>
            <a:r>
              <a:rPr lang="en-NZ" dirty="0" smtClean="0">
                <a:solidFill>
                  <a:srgbClr val="FFFFFF"/>
                </a:solidFill>
              </a:rPr>
              <a:t> the dragon and freed from the grip of </a:t>
            </a:r>
            <a:r>
              <a:rPr lang="en-NZ" dirty="0" err="1" smtClean="0">
                <a:solidFill>
                  <a:srgbClr val="FFFFFF"/>
                </a:solidFill>
              </a:rPr>
              <a:t>Malefor</a:t>
            </a:r>
            <a:r>
              <a:rPr lang="en-NZ" dirty="0" smtClean="0">
                <a:solidFill>
                  <a:srgbClr val="FFFFFF"/>
                </a:solidFill>
              </a:rPr>
              <a:t>.  But dark powers still flow through her, and despite her desire to make amends for her past, most </a:t>
            </a:r>
            <a:r>
              <a:rPr lang="en-NZ" dirty="0" err="1" smtClean="0">
                <a:solidFill>
                  <a:srgbClr val="FFFFFF"/>
                </a:solidFill>
              </a:rPr>
              <a:t>Skylanders</a:t>
            </a:r>
            <a:r>
              <a:rPr lang="en-NZ" dirty="0" smtClean="0">
                <a:solidFill>
                  <a:srgbClr val="FFFFFF"/>
                </a:solidFill>
              </a:rPr>
              <a:t> try to keep a safe distance… just in case.</a:t>
            </a:r>
            <a:endParaRPr lang="en-NZ" dirty="0">
              <a:solidFill>
                <a:srgbClr val="FFFFFF"/>
              </a:solidFill>
            </a:endParaRPr>
          </a:p>
        </p:txBody>
      </p:sp>
      <p:pic>
        <p:nvPicPr>
          <p:cNvPr id="10242" name="Picture 2"/>
          <p:cNvPicPr>
            <a:picLocks noChangeAspect="1" noChangeArrowheads="1"/>
          </p:cNvPicPr>
          <p:nvPr/>
        </p:nvPicPr>
        <p:blipFill>
          <a:blip r:embed="rId4" cstate="print"/>
          <a:srcRect/>
          <a:stretch>
            <a:fillRect/>
          </a:stretch>
        </p:blipFill>
        <p:spPr bwMode="auto">
          <a:xfrm>
            <a:off x="3923928" y="1916832"/>
            <a:ext cx="4501281" cy="45012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Autofit/>
          </a:bodyPr>
          <a:lstStyle/>
          <a:p>
            <a:r>
              <a:rPr lang="en-NZ" sz="5400" dirty="0" smtClean="0">
                <a:solidFill>
                  <a:schemeClr val="bg1"/>
                </a:solidFill>
                <a:latin typeface="Chiller" pitchFamily="82" charset="0"/>
              </a:rPr>
              <a:t>Ghost roaster </a:t>
            </a:r>
            <a:br>
              <a:rPr lang="en-NZ" sz="5400" dirty="0" smtClean="0">
                <a:solidFill>
                  <a:schemeClr val="bg1"/>
                </a:solidFill>
                <a:latin typeface="Chiller" pitchFamily="82" charset="0"/>
              </a:rPr>
            </a:br>
            <a:r>
              <a:rPr lang="en-NZ" sz="5400" dirty="0" smtClean="0">
                <a:solidFill>
                  <a:schemeClr val="bg1"/>
                </a:solidFill>
                <a:latin typeface="Chiller" pitchFamily="82" charset="0"/>
              </a:rPr>
              <a:t>no chain no gain</a:t>
            </a:r>
            <a:endParaRPr lang="en-NZ" sz="5400" dirty="0">
              <a:solidFill>
                <a:schemeClr val="bg1"/>
              </a:solidFill>
              <a:latin typeface="Chiller" pitchFamily="82" charset="0"/>
            </a:endParaRPr>
          </a:p>
        </p:txBody>
      </p:sp>
      <p:pic>
        <p:nvPicPr>
          <p:cNvPr id="11267" name="Picture 3"/>
          <p:cNvPicPr>
            <a:picLocks noChangeAspect="1" noChangeArrowheads="1"/>
          </p:cNvPicPr>
          <p:nvPr/>
        </p:nvPicPr>
        <p:blipFill>
          <a:blip r:embed="rId4" cstate="print"/>
          <a:srcRect/>
          <a:stretch>
            <a:fillRect/>
          </a:stretch>
        </p:blipFill>
        <p:spPr bwMode="auto">
          <a:xfrm>
            <a:off x="4572000" y="1844824"/>
            <a:ext cx="4176464" cy="4176464"/>
          </a:xfrm>
          <a:prstGeom prst="rect">
            <a:avLst/>
          </a:prstGeom>
          <a:noFill/>
          <a:ln w="9525">
            <a:noFill/>
            <a:miter lim="800000"/>
            <a:headEnd/>
            <a:tailEnd/>
          </a:ln>
        </p:spPr>
      </p:pic>
      <p:sp>
        <p:nvSpPr>
          <p:cNvPr id="6" name="Rectangle 5"/>
          <p:cNvSpPr/>
          <p:nvPr/>
        </p:nvSpPr>
        <p:spPr>
          <a:xfrm>
            <a:off x="0" y="1340768"/>
            <a:ext cx="3779912" cy="5355312"/>
          </a:xfrm>
          <a:prstGeom prst="rect">
            <a:avLst/>
          </a:prstGeom>
        </p:spPr>
        <p:txBody>
          <a:bodyPr wrap="square">
            <a:spAutoFit/>
          </a:bodyPr>
          <a:lstStyle/>
          <a:p>
            <a:r>
              <a:rPr lang="en-NZ" dirty="0" smtClean="0">
                <a:solidFill>
                  <a:schemeClr val="bg1"/>
                </a:solidFill>
              </a:rPr>
              <a:t>There was a time when Ghost Roaster was neither a ghost nor a roaster.  Instead he was a chef living in a village high in the mountains.  One day, while clipping wool from a sheep to use in a recipe, he accidentally fell into the Valley of the </a:t>
            </a:r>
            <a:r>
              <a:rPr lang="en-NZ" dirty="0" err="1" smtClean="0">
                <a:solidFill>
                  <a:schemeClr val="bg1"/>
                </a:solidFill>
              </a:rPr>
              <a:t>Undead</a:t>
            </a:r>
            <a:r>
              <a:rPr lang="en-NZ" dirty="0" smtClean="0">
                <a:solidFill>
                  <a:schemeClr val="bg1"/>
                </a:solidFill>
              </a:rPr>
              <a:t> and transformed into a ghost eating ghoul!  After eating an entire spectral village, its Ethereal Ruler chained Ghost Roaster to a spiked ball as punishment â€“ its rattle heard as he wanders the night, warning nearby spirits.  When Master Eon eventually heard of his predicament, he figured even a ghost eater could be useful.  So he made Ghost Roaster a </a:t>
            </a:r>
            <a:r>
              <a:rPr lang="en-NZ" dirty="0" err="1" smtClean="0">
                <a:solidFill>
                  <a:schemeClr val="bg1"/>
                </a:solidFill>
              </a:rPr>
              <a:t>Skylanderâ</a:t>
            </a:r>
            <a:r>
              <a:rPr lang="en-NZ" dirty="0" smtClean="0">
                <a:solidFill>
                  <a:schemeClr val="bg1"/>
                </a:solidFill>
              </a:rPr>
              <a:t>€¦ after he promised to eat only evil ghosts. </a:t>
            </a:r>
            <a:endParaRPr lang="en-NZ"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Autofit/>
          </a:bodyPr>
          <a:lstStyle/>
          <a:p>
            <a:r>
              <a:rPr lang="en-NZ" sz="5400" dirty="0" smtClean="0">
                <a:solidFill>
                  <a:schemeClr val="bg1"/>
                </a:solidFill>
                <a:latin typeface="Chiller" pitchFamily="82" charset="0"/>
              </a:rPr>
              <a:t>Hex</a:t>
            </a:r>
            <a:br>
              <a:rPr lang="en-NZ" sz="5400" dirty="0" smtClean="0">
                <a:solidFill>
                  <a:schemeClr val="bg1"/>
                </a:solidFill>
                <a:latin typeface="Chiller" pitchFamily="82" charset="0"/>
              </a:rPr>
            </a:br>
            <a:r>
              <a:rPr lang="en-NZ" sz="5400" dirty="0" smtClean="0">
                <a:solidFill>
                  <a:schemeClr val="bg1"/>
                </a:solidFill>
                <a:latin typeface="Chiller" pitchFamily="82" charset="0"/>
              </a:rPr>
              <a:t>fear the dark</a:t>
            </a:r>
            <a:endParaRPr lang="en-NZ" sz="5400" dirty="0">
              <a:solidFill>
                <a:schemeClr val="bg1"/>
              </a:solidFill>
              <a:latin typeface="Chiller" pitchFamily="82" charset="0"/>
            </a:endParaRPr>
          </a:p>
        </p:txBody>
      </p:sp>
      <p:pic>
        <p:nvPicPr>
          <p:cNvPr id="12291" name="Picture 3"/>
          <p:cNvPicPr>
            <a:picLocks noChangeAspect="1" noChangeArrowheads="1"/>
          </p:cNvPicPr>
          <p:nvPr/>
        </p:nvPicPr>
        <p:blipFill>
          <a:blip r:embed="rId4" cstate="print"/>
          <a:srcRect/>
          <a:stretch>
            <a:fillRect/>
          </a:stretch>
        </p:blipFill>
        <p:spPr bwMode="auto">
          <a:xfrm>
            <a:off x="4716016" y="2132856"/>
            <a:ext cx="4007718" cy="4104456"/>
          </a:xfrm>
          <a:prstGeom prst="rect">
            <a:avLst/>
          </a:prstGeom>
          <a:noFill/>
          <a:ln w="9525">
            <a:noFill/>
            <a:miter lim="800000"/>
            <a:headEnd/>
            <a:tailEnd/>
          </a:ln>
        </p:spPr>
      </p:pic>
      <p:sp>
        <p:nvSpPr>
          <p:cNvPr id="7" name="Rectangle 6"/>
          <p:cNvSpPr/>
          <p:nvPr/>
        </p:nvSpPr>
        <p:spPr>
          <a:xfrm>
            <a:off x="0" y="1772816"/>
            <a:ext cx="3635896" cy="4524315"/>
          </a:xfrm>
          <a:prstGeom prst="rect">
            <a:avLst/>
          </a:prstGeom>
        </p:spPr>
        <p:txBody>
          <a:bodyPr wrap="square">
            <a:spAutoFit/>
          </a:bodyPr>
          <a:lstStyle/>
          <a:p>
            <a:r>
              <a:rPr lang="en-NZ" dirty="0" smtClean="0">
                <a:solidFill>
                  <a:schemeClr val="bg1"/>
                </a:solidFill>
              </a:rPr>
              <a:t>Long ago, Hex was a gifted and powerful sorceress who </a:t>
            </a:r>
            <a:r>
              <a:rPr lang="en-NZ" dirty="0" err="1" smtClean="0">
                <a:solidFill>
                  <a:schemeClr val="bg1"/>
                </a:solidFill>
              </a:rPr>
              <a:t>traveled</a:t>
            </a:r>
            <a:r>
              <a:rPr lang="en-NZ" dirty="0" smtClean="0">
                <a:solidFill>
                  <a:schemeClr val="bg1"/>
                </a:solidFill>
              </a:rPr>
              <a:t> deep into the underworld to confront the </a:t>
            </a:r>
            <a:r>
              <a:rPr lang="en-NZ" dirty="0" err="1" smtClean="0">
                <a:solidFill>
                  <a:schemeClr val="bg1"/>
                </a:solidFill>
              </a:rPr>
              <a:t>Undead</a:t>
            </a:r>
            <a:r>
              <a:rPr lang="en-NZ" dirty="0" smtClean="0">
                <a:solidFill>
                  <a:schemeClr val="bg1"/>
                </a:solidFill>
              </a:rPr>
              <a:t> Dragon King named </a:t>
            </a:r>
            <a:r>
              <a:rPr lang="en-NZ" dirty="0" err="1" smtClean="0">
                <a:solidFill>
                  <a:schemeClr val="bg1"/>
                </a:solidFill>
              </a:rPr>
              <a:t>Malefor</a:t>
            </a:r>
            <a:r>
              <a:rPr lang="en-NZ" dirty="0" smtClean="0">
                <a:solidFill>
                  <a:schemeClr val="bg1"/>
                </a:solidFill>
              </a:rPr>
              <a:t>, who made several attempts to capture her to learn her secrets.  Though she successfully battled the dragon, Hex returned from the underworld changed – having unwillingly joined the ranks of the </a:t>
            </a:r>
            <a:r>
              <a:rPr lang="en-NZ" dirty="0" err="1" smtClean="0">
                <a:solidFill>
                  <a:schemeClr val="bg1"/>
                </a:solidFill>
              </a:rPr>
              <a:t>Undead</a:t>
            </a:r>
            <a:r>
              <a:rPr lang="en-NZ" dirty="0" smtClean="0">
                <a:solidFill>
                  <a:schemeClr val="bg1"/>
                </a:solidFill>
              </a:rPr>
              <a:t>.  Many are wary of her since her transformation, suspecting she has used her powerful magic for evil purposes.  But Eon trusts her, and views her as a most valuable </a:t>
            </a:r>
            <a:r>
              <a:rPr lang="en-NZ" dirty="0" err="1" smtClean="0">
                <a:solidFill>
                  <a:schemeClr val="bg1"/>
                </a:solidFill>
              </a:rPr>
              <a:t>Skylander</a:t>
            </a:r>
            <a:r>
              <a:rPr lang="en-NZ" dirty="0" smtClean="0">
                <a:solidFill>
                  <a:schemeClr val="bg1"/>
                </a:solidFill>
              </a:rPr>
              <a:t> ally.</a:t>
            </a:r>
            <a:endParaRPr lang="en-NZ"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a:stretch>
            <a:fillRect/>
          </a:stretch>
        </p:blipFill>
        <p:spPr bwMode="auto">
          <a:xfrm>
            <a:off x="0" y="0"/>
            <a:ext cx="9247956"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chemeClr val="bg1"/>
                </a:solidFill>
                <a:latin typeface="Chiller" pitchFamily="82" charset="0"/>
              </a:rPr>
              <a:t>Chop </a:t>
            </a:r>
            <a:r>
              <a:rPr lang="en-NZ" dirty="0" err="1" smtClean="0">
                <a:solidFill>
                  <a:schemeClr val="bg1"/>
                </a:solidFill>
                <a:latin typeface="Chiller" pitchFamily="82" charset="0"/>
              </a:rPr>
              <a:t>chop</a:t>
            </a:r>
            <a:r>
              <a:rPr lang="en-NZ" dirty="0" smtClean="0">
                <a:solidFill>
                  <a:schemeClr val="bg1"/>
                </a:solidFill>
                <a:latin typeface="Chiller" pitchFamily="82" charset="0"/>
              </a:rPr>
              <a:t/>
            </a:r>
            <a:br>
              <a:rPr lang="en-NZ" dirty="0" smtClean="0">
                <a:solidFill>
                  <a:schemeClr val="bg1"/>
                </a:solidFill>
                <a:latin typeface="Chiller" pitchFamily="82" charset="0"/>
              </a:rPr>
            </a:br>
            <a:r>
              <a:rPr lang="en-NZ" dirty="0" smtClean="0">
                <a:solidFill>
                  <a:schemeClr val="bg1"/>
                </a:solidFill>
                <a:latin typeface="Chiller" pitchFamily="82" charset="0"/>
              </a:rPr>
              <a:t>slice and dice</a:t>
            </a:r>
            <a:endParaRPr lang="en-NZ" dirty="0">
              <a:solidFill>
                <a:schemeClr val="bg1"/>
              </a:solidFill>
              <a:latin typeface="Chiller" pitchFamily="82" charset="0"/>
            </a:endParaRPr>
          </a:p>
        </p:txBody>
      </p:sp>
      <p:pic>
        <p:nvPicPr>
          <p:cNvPr id="13315" name="Picture 3"/>
          <p:cNvPicPr>
            <a:picLocks noChangeAspect="1" noChangeArrowheads="1"/>
          </p:cNvPicPr>
          <p:nvPr/>
        </p:nvPicPr>
        <p:blipFill>
          <a:blip r:embed="rId4" cstate="print"/>
          <a:srcRect/>
          <a:stretch>
            <a:fillRect/>
          </a:stretch>
        </p:blipFill>
        <p:spPr bwMode="auto">
          <a:xfrm>
            <a:off x="4644106" y="1700808"/>
            <a:ext cx="4499894" cy="4608512"/>
          </a:xfrm>
          <a:prstGeom prst="rect">
            <a:avLst/>
          </a:prstGeom>
          <a:noFill/>
          <a:ln w="9525">
            <a:noFill/>
            <a:miter lim="800000"/>
            <a:headEnd/>
            <a:tailEnd/>
          </a:ln>
        </p:spPr>
      </p:pic>
      <p:sp>
        <p:nvSpPr>
          <p:cNvPr id="6" name="Rectangle 5"/>
          <p:cNvSpPr/>
          <p:nvPr/>
        </p:nvSpPr>
        <p:spPr>
          <a:xfrm>
            <a:off x="323528" y="1700808"/>
            <a:ext cx="3168352" cy="5078313"/>
          </a:xfrm>
          <a:prstGeom prst="rect">
            <a:avLst/>
          </a:prstGeom>
        </p:spPr>
        <p:txBody>
          <a:bodyPr wrap="square">
            <a:spAutoFit/>
          </a:bodyPr>
          <a:lstStyle/>
          <a:p>
            <a:r>
              <a:rPr lang="en-NZ" dirty="0" smtClean="0">
                <a:solidFill>
                  <a:schemeClr val="bg1"/>
                </a:solidFill>
              </a:rPr>
              <a:t>Chop </a:t>
            </a:r>
            <a:r>
              <a:rPr lang="en-NZ" dirty="0" err="1" smtClean="0">
                <a:solidFill>
                  <a:schemeClr val="bg1"/>
                </a:solidFill>
              </a:rPr>
              <a:t>Chop</a:t>
            </a:r>
            <a:r>
              <a:rPr lang="en-NZ" dirty="0" smtClean="0">
                <a:solidFill>
                  <a:schemeClr val="bg1"/>
                </a:solidFill>
              </a:rPr>
              <a:t> was once an elite warrior belonging to the ancient race of </a:t>
            </a:r>
            <a:r>
              <a:rPr lang="en-NZ" dirty="0" err="1" smtClean="0">
                <a:solidFill>
                  <a:schemeClr val="bg1"/>
                </a:solidFill>
              </a:rPr>
              <a:t>Arkeyan</a:t>
            </a:r>
            <a:r>
              <a:rPr lang="en-NZ" dirty="0" smtClean="0">
                <a:solidFill>
                  <a:schemeClr val="bg1"/>
                </a:solidFill>
              </a:rPr>
              <a:t> beings.  Like many of the </a:t>
            </a:r>
            <a:r>
              <a:rPr lang="en-NZ" dirty="0" err="1" smtClean="0">
                <a:solidFill>
                  <a:schemeClr val="bg1"/>
                </a:solidFill>
              </a:rPr>
              <a:t>Arkeyans</a:t>
            </a:r>
            <a:r>
              <a:rPr lang="en-NZ" dirty="0" smtClean="0">
                <a:solidFill>
                  <a:schemeClr val="bg1"/>
                </a:solidFill>
              </a:rPr>
              <a:t>, he was created from a hybrid of elements - in his case, </a:t>
            </a:r>
            <a:r>
              <a:rPr lang="en-NZ" dirty="0" err="1" smtClean="0">
                <a:solidFill>
                  <a:schemeClr val="bg1"/>
                </a:solidFill>
              </a:rPr>
              <a:t>undead</a:t>
            </a:r>
            <a:r>
              <a:rPr lang="en-NZ" dirty="0" smtClean="0">
                <a:solidFill>
                  <a:schemeClr val="bg1"/>
                </a:solidFill>
              </a:rPr>
              <a:t> magic and technology.  Chop </a:t>
            </a:r>
            <a:r>
              <a:rPr lang="en-NZ" dirty="0" err="1" smtClean="0">
                <a:solidFill>
                  <a:schemeClr val="bg1"/>
                </a:solidFill>
              </a:rPr>
              <a:t>Chop</a:t>
            </a:r>
            <a:r>
              <a:rPr lang="en-NZ" dirty="0" smtClean="0">
                <a:solidFill>
                  <a:schemeClr val="bg1"/>
                </a:solidFill>
              </a:rPr>
              <a:t> is a relentless, highly-skilled solider who wields a sword and shield made of an indestructible metal.  With the </a:t>
            </a:r>
            <a:r>
              <a:rPr lang="en-NZ" dirty="0" err="1" smtClean="0">
                <a:solidFill>
                  <a:schemeClr val="bg1"/>
                </a:solidFill>
              </a:rPr>
              <a:t>Arkeyans</a:t>
            </a:r>
            <a:r>
              <a:rPr lang="en-NZ" dirty="0" smtClean="0">
                <a:solidFill>
                  <a:schemeClr val="bg1"/>
                </a:solidFill>
              </a:rPr>
              <a:t> having vanished long ago, Chop </a:t>
            </a:r>
            <a:r>
              <a:rPr lang="en-NZ" dirty="0" err="1" smtClean="0">
                <a:solidFill>
                  <a:schemeClr val="bg1"/>
                </a:solidFill>
              </a:rPr>
              <a:t>Chop</a:t>
            </a:r>
            <a:r>
              <a:rPr lang="en-NZ" dirty="0" smtClean="0">
                <a:solidFill>
                  <a:schemeClr val="bg1"/>
                </a:solidFill>
              </a:rPr>
              <a:t> wandered </a:t>
            </a:r>
            <a:r>
              <a:rPr lang="en-NZ" dirty="0" err="1" smtClean="0">
                <a:solidFill>
                  <a:schemeClr val="bg1"/>
                </a:solidFill>
              </a:rPr>
              <a:t>Skylands</a:t>
            </a:r>
            <a:r>
              <a:rPr lang="en-NZ" dirty="0" smtClean="0">
                <a:solidFill>
                  <a:schemeClr val="bg1"/>
                </a:solidFill>
              </a:rPr>
              <a:t> for centuries looking for his creators.  Eventually, he was found by Eon and recruited as a </a:t>
            </a:r>
            <a:r>
              <a:rPr lang="en-NZ" dirty="0" err="1" smtClean="0">
                <a:solidFill>
                  <a:schemeClr val="bg1"/>
                </a:solidFill>
              </a:rPr>
              <a:t>Skylander</a:t>
            </a:r>
            <a:r>
              <a:rPr lang="en-NZ" dirty="0" smtClean="0">
                <a:solidFill>
                  <a:schemeClr val="bg1"/>
                </a:solidFill>
              </a:rPr>
              <a:t>. </a:t>
            </a:r>
            <a:endParaRPr lang="en-NZ"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latin typeface="Snap ITC" pitchFamily="82" charset="0"/>
              </a:rPr>
              <a:t>Slam bam</a:t>
            </a:r>
            <a:br>
              <a:rPr lang="en-NZ" dirty="0" smtClean="0">
                <a:latin typeface="Snap ITC" pitchFamily="82" charset="0"/>
              </a:rPr>
            </a:br>
            <a:r>
              <a:rPr lang="en-NZ" dirty="0" smtClean="0">
                <a:latin typeface="Snap ITC" pitchFamily="82" charset="0"/>
              </a:rPr>
              <a:t>armed and dangerous</a:t>
            </a:r>
            <a:endParaRPr lang="en-NZ" dirty="0">
              <a:latin typeface="Snap ITC" pitchFamily="82" charset="0"/>
            </a:endParaRPr>
          </a:p>
        </p:txBody>
      </p:sp>
      <p:pic>
        <p:nvPicPr>
          <p:cNvPr id="14339" name="Picture 3"/>
          <p:cNvPicPr>
            <a:picLocks noChangeAspect="1" noChangeArrowheads="1"/>
          </p:cNvPicPr>
          <p:nvPr/>
        </p:nvPicPr>
        <p:blipFill>
          <a:blip r:embed="rId4" cstate="print"/>
          <a:srcRect/>
          <a:stretch>
            <a:fillRect/>
          </a:stretch>
        </p:blipFill>
        <p:spPr bwMode="auto">
          <a:xfrm>
            <a:off x="4572000" y="1916832"/>
            <a:ext cx="4248472" cy="4248472"/>
          </a:xfrm>
          <a:prstGeom prst="rect">
            <a:avLst/>
          </a:prstGeom>
          <a:noFill/>
          <a:ln w="9525">
            <a:noFill/>
            <a:miter lim="800000"/>
            <a:headEnd/>
            <a:tailEnd/>
          </a:ln>
        </p:spPr>
      </p:pic>
      <p:sp>
        <p:nvSpPr>
          <p:cNvPr id="6" name="Rectangle 5"/>
          <p:cNvSpPr/>
          <p:nvPr/>
        </p:nvSpPr>
        <p:spPr>
          <a:xfrm>
            <a:off x="0" y="1772816"/>
            <a:ext cx="2987824" cy="5078313"/>
          </a:xfrm>
          <a:prstGeom prst="rect">
            <a:avLst/>
          </a:prstGeom>
        </p:spPr>
        <p:txBody>
          <a:bodyPr wrap="square">
            <a:spAutoFit/>
          </a:bodyPr>
          <a:lstStyle/>
          <a:p>
            <a:r>
              <a:rPr lang="en-NZ" dirty="0" smtClean="0"/>
              <a:t>Slam Bam lived alone on a floating glacier in a remote region of </a:t>
            </a:r>
            <a:r>
              <a:rPr lang="en-NZ" dirty="0" err="1" smtClean="0"/>
              <a:t>Skylands</a:t>
            </a:r>
            <a:r>
              <a:rPr lang="en-NZ" dirty="0" smtClean="0"/>
              <a:t>, where he spent his time ice surfing, eating snow cones, and sculpting amazing ice statues.  It was a peaceful life, until </a:t>
            </a:r>
            <a:r>
              <a:rPr lang="en-NZ" dirty="0" err="1" smtClean="0"/>
              <a:t>Kaos</a:t>
            </a:r>
            <a:r>
              <a:rPr lang="en-NZ" dirty="0" smtClean="0"/>
              <a:t> destroyed the glacier, stranding Slam Bam on an iceberg that drifted through the skies for days.  He awoke on </a:t>
            </a:r>
            <a:r>
              <a:rPr lang="en-NZ" dirty="0" err="1" smtClean="0"/>
              <a:t>Eonâ</a:t>
            </a:r>
            <a:r>
              <a:rPr lang="en-NZ" dirty="0" smtClean="0"/>
              <a:t>€™s Island, where he was taken in and trained to become a </a:t>
            </a:r>
            <a:r>
              <a:rPr lang="en-NZ" dirty="0" err="1" smtClean="0"/>
              <a:t>Skylander</a:t>
            </a:r>
            <a:r>
              <a:rPr lang="en-NZ" dirty="0" smtClean="0"/>
              <a:t>.  Now his ice sculptures serve as a frosty prison for any evil-doer that gets in his way.</a:t>
            </a:r>
            <a:endParaRPr lang="en-NZ"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0" y="0"/>
            <a:ext cx="9247956"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latin typeface="Snap ITC" pitchFamily="82" charset="0"/>
              </a:rPr>
              <a:t>Gill grunt</a:t>
            </a:r>
            <a:br>
              <a:rPr lang="en-NZ" dirty="0" smtClean="0">
                <a:latin typeface="Snap ITC" pitchFamily="82" charset="0"/>
              </a:rPr>
            </a:br>
            <a:r>
              <a:rPr lang="en-NZ" dirty="0" smtClean="0">
                <a:latin typeface="Snap ITC" pitchFamily="82" charset="0"/>
              </a:rPr>
              <a:t>fear the fish</a:t>
            </a:r>
            <a:br>
              <a:rPr lang="en-NZ" dirty="0" smtClean="0">
                <a:latin typeface="Snap ITC" pitchFamily="82" charset="0"/>
              </a:rPr>
            </a:br>
            <a:endParaRPr lang="en-NZ" dirty="0">
              <a:latin typeface="Snap ITC" pitchFamily="82" charset="0"/>
            </a:endParaRPr>
          </a:p>
        </p:txBody>
      </p:sp>
      <p:pic>
        <p:nvPicPr>
          <p:cNvPr id="15363" name="Picture 3"/>
          <p:cNvPicPr>
            <a:picLocks noChangeAspect="1" noChangeArrowheads="1"/>
          </p:cNvPicPr>
          <p:nvPr/>
        </p:nvPicPr>
        <p:blipFill>
          <a:blip r:embed="rId4" cstate="print"/>
          <a:srcRect/>
          <a:stretch>
            <a:fillRect/>
          </a:stretch>
        </p:blipFill>
        <p:spPr bwMode="auto">
          <a:xfrm>
            <a:off x="4932040" y="1844824"/>
            <a:ext cx="3930545" cy="4032448"/>
          </a:xfrm>
          <a:prstGeom prst="rect">
            <a:avLst/>
          </a:prstGeom>
          <a:noFill/>
          <a:ln w="9525">
            <a:noFill/>
            <a:miter lim="800000"/>
            <a:headEnd/>
            <a:tailEnd/>
          </a:ln>
        </p:spPr>
      </p:pic>
      <p:sp>
        <p:nvSpPr>
          <p:cNvPr id="6" name="Rectangle 5"/>
          <p:cNvSpPr/>
          <p:nvPr/>
        </p:nvSpPr>
        <p:spPr>
          <a:xfrm>
            <a:off x="0" y="1556793"/>
            <a:ext cx="3707904" cy="5078313"/>
          </a:xfrm>
          <a:prstGeom prst="rect">
            <a:avLst/>
          </a:prstGeom>
        </p:spPr>
        <p:txBody>
          <a:bodyPr wrap="square">
            <a:spAutoFit/>
          </a:bodyPr>
          <a:lstStyle/>
          <a:p>
            <a:r>
              <a:rPr lang="en-NZ" dirty="0" smtClean="0"/>
              <a:t>Gill Grunt was a brave soul who joined the </a:t>
            </a:r>
            <a:r>
              <a:rPr lang="en-NZ" dirty="0" err="1" smtClean="0"/>
              <a:t>Gillmen</a:t>
            </a:r>
            <a:r>
              <a:rPr lang="en-NZ" dirty="0" smtClean="0"/>
              <a:t> military in search of adventure.  While journeying through a misty lagoon in the clouds, he met an enchanting mermaid.  He vowed to return to her after his tour.  Keeping his promise, he came back to the lagoon years later, only to learn a nasty band of pirates had kidnapped the mermaid.  Heartbroken, Gill Grunt began searching all over </a:t>
            </a:r>
            <a:r>
              <a:rPr lang="en-NZ" dirty="0" err="1" smtClean="0"/>
              <a:t>Skylands</a:t>
            </a:r>
            <a:r>
              <a:rPr lang="en-NZ" dirty="0" smtClean="0"/>
              <a:t>.  Though he had yet to find her, he joined the </a:t>
            </a:r>
            <a:r>
              <a:rPr lang="en-NZ" dirty="0" err="1" smtClean="0"/>
              <a:t>Skylanders</a:t>
            </a:r>
            <a:r>
              <a:rPr lang="en-NZ" dirty="0" smtClean="0"/>
              <a:t> to help protect others from such evil, while still keeping an ever-watchful eye for the beautiful mermaid and the pirates who took her.</a:t>
            </a:r>
            <a:endParaRPr lang="en-NZ"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latin typeface="Snap ITC" pitchFamily="82" charset="0"/>
              </a:rPr>
              <a:t>Wham shell</a:t>
            </a:r>
            <a:br>
              <a:rPr lang="en-NZ" dirty="0" smtClean="0">
                <a:latin typeface="Snap ITC" pitchFamily="82" charset="0"/>
              </a:rPr>
            </a:br>
            <a:r>
              <a:rPr lang="en-NZ" dirty="0" smtClean="0">
                <a:latin typeface="Snap ITC" pitchFamily="82" charset="0"/>
              </a:rPr>
              <a:t>brace for the mace</a:t>
            </a:r>
            <a:endParaRPr lang="en-NZ" dirty="0">
              <a:latin typeface="Snap ITC" pitchFamily="82" charset="0"/>
            </a:endParaRPr>
          </a:p>
        </p:txBody>
      </p:sp>
      <p:sp>
        <p:nvSpPr>
          <p:cNvPr id="6" name="Rectangle 5"/>
          <p:cNvSpPr/>
          <p:nvPr/>
        </p:nvSpPr>
        <p:spPr>
          <a:xfrm>
            <a:off x="0" y="1556793"/>
            <a:ext cx="3203848" cy="4968551"/>
          </a:xfrm>
          <a:prstGeom prst="rect">
            <a:avLst/>
          </a:prstGeom>
        </p:spPr>
        <p:txBody>
          <a:bodyPr wrap="square">
            <a:spAutoFit/>
          </a:bodyPr>
          <a:lstStyle/>
          <a:p>
            <a:r>
              <a:rPr lang="en-NZ" dirty="0" smtClean="0"/>
              <a:t>Wham-Shell was ruler of a kingdom deep in the oceans of </a:t>
            </a:r>
            <a:r>
              <a:rPr lang="en-NZ" dirty="0" err="1" smtClean="0"/>
              <a:t>Skylands</a:t>
            </a:r>
            <a:r>
              <a:rPr lang="en-NZ" dirty="0" smtClean="0"/>
              <a:t> that for a long time lived peacefully.  That is, until his underwater utopia was invaded by a legion of oil-drilling trolls that scattered his people to the wind.  Armed with a powerful mace that had been handed down from one king to the next for generations, Wham-Shell defeated the greedy trolls and drove them away.  Soon after, he joined the </a:t>
            </a:r>
            <a:r>
              <a:rPr lang="en-NZ" dirty="0" err="1" smtClean="0"/>
              <a:t>Skylanders</a:t>
            </a:r>
            <a:r>
              <a:rPr lang="en-NZ" dirty="0" smtClean="0"/>
              <a:t> to help defend against this type of atrocity ever happening again.</a:t>
            </a:r>
            <a:endParaRPr lang="en-NZ" dirty="0"/>
          </a:p>
        </p:txBody>
      </p:sp>
      <p:pic>
        <p:nvPicPr>
          <p:cNvPr id="16387" name="Picture 3"/>
          <p:cNvPicPr>
            <a:picLocks noChangeAspect="1" noChangeArrowheads="1"/>
          </p:cNvPicPr>
          <p:nvPr/>
        </p:nvPicPr>
        <p:blipFill>
          <a:blip r:embed="rId4" cstate="print"/>
          <a:srcRect/>
          <a:stretch>
            <a:fillRect/>
          </a:stretch>
        </p:blipFill>
        <p:spPr bwMode="auto">
          <a:xfrm>
            <a:off x="4283968" y="1556792"/>
            <a:ext cx="4464496" cy="4464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0" y="0"/>
            <a:ext cx="9139944"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latin typeface="Snap ITC" pitchFamily="82" charset="0"/>
              </a:rPr>
              <a:t>Zap</a:t>
            </a:r>
            <a:br>
              <a:rPr lang="en-NZ" dirty="0" smtClean="0">
                <a:latin typeface="Snap ITC" pitchFamily="82" charset="0"/>
              </a:rPr>
            </a:br>
            <a:r>
              <a:rPr lang="en-NZ" dirty="0" smtClean="0">
                <a:latin typeface="Snap ITC" pitchFamily="82" charset="0"/>
              </a:rPr>
              <a:t>ride the lightning</a:t>
            </a:r>
            <a:endParaRPr lang="en-NZ" dirty="0">
              <a:latin typeface="Snap ITC" pitchFamily="82" charset="0"/>
            </a:endParaRPr>
          </a:p>
        </p:txBody>
      </p:sp>
      <p:pic>
        <p:nvPicPr>
          <p:cNvPr id="17411" name="Picture 3"/>
          <p:cNvPicPr>
            <a:picLocks noChangeAspect="1" noChangeArrowheads="1"/>
          </p:cNvPicPr>
          <p:nvPr/>
        </p:nvPicPr>
        <p:blipFill>
          <a:blip r:embed="rId4" cstate="print"/>
          <a:srcRect/>
          <a:stretch>
            <a:fillRect/>
          </a:stretch>
        </p:blipFill>
        <p:spPr bwMode="auto">
          <a:xfrm>
            <a:off x="4355976" y="1700808"/>
            <a:ext cx="4077361" cy="4176464"/>
          </a:xfrm>
          <a:prstGeom prst="rect">
            <a:avLst/>
          </a:prstGeom>
          <a:noFill/>
          <a:ln w="9525">
            <a:noFill/>
            <a:miter lim="800000"/>
            <a:headEnd/>
            <a:tailEnd/>
          </a:ln>
        </p:spPr>
      </p:pic>
      <p:sp>
        <p:nvSpPr>
          <p:cNvPr id="6" name="Rectangle 5"/>
          <p:cNvSpPr/>
          <p:nvPr/>
        </p:nvSpPr>
        <p:spPr>
          <a:xfrm>
            <a:off x="179512" y="1268760"/>
            <a:ext cx="3600400" cy="5632311"/>
          </a:xfrm>
          <a:prstGeom prst="rect">
            <a:avLst/>
          </a:prstGeom>
        </p:spPr>
        <p:txBody>
          <a:bodyPr wrap="square">
            <a:spAutoFit/>
          </a:bodyPr>
          <a:lstStyle/>
          <a:p>
            <a:r>
              <a:rPr lang="en-NZ" dirty="0" smtClean="0"/>
              <a:t>Zap was born into the royal family of water dragons, but a riptide washed him to a distant sea, where he was raised by electric eels.  Growing up, he excelled in everything and even created a special gold harness that allows him to carry an endless electrical charge and shock things at a great distance.  Zap also proved to be a gifted racer, outstripping any opponent with the possible exception of the dolphins.  With them, it became a good natured challenge to see who could keep up with Zap.  But an electric current in his wake often reminded them who they were dealing with.  Despite his mischievous streak, Zap grew to be a true protector of the seas and </a:t>
            </a:r>
            <a:r>
              <a:rPr lang="en-NZ" dirty="0" err="1" smtClean="0"/>
              <a:t>Skylands</a:t>
            </a:r>
            <a:r>
              <a:rPr lang="en-NZ" dirty="0" smtClean="0"/>
              <a:t>. </a:t>
            </a:r>
            <a:endParaRPr lang="en-NZ"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cstate="print"/>
          <a:srcRect/>
          <a:stretch>
            <a:fillRect/>
          </a:stretch>
        </p:blipFill>
        <p:spPr bwMode="auto">
          <a:xfrm>
            <a:off x="-1" y="0"/>
            <a:ext cx="9143999"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solidFill>
                  <a:srgbClr val="00B0F0"/>
                </a:solidFill>
              </a:rPr>
              <a:t>Ignitor</a:t>
            </a:r>
            <a:r>
              <a:rPr lang="en-NZ" dirty="0" smtClean="0">
                <a:solidFill>
                  <a:srgbClr val="00B0F0"/>
                </a:solidFill>
              </a:rPr>
              <a:t/>
            </a:r>
            <a:br>
              <a:rPr lang="en-NZ" dirty="0" smtClean="0">
                <a:solidFill>
                  <a:srgbClr val="00B0F0"/>
                </a:solidFill>
              </a:rPr>
            </a:br>
            <a:r>
              <a:rPr lang="en-NZ" dirty="0" smtClean="0">
                <a:solidFill>
                  <a:srgbClr val="00B0F0"/>
                </a:solidFill>
              </a:rPr>
              <a:t>slash and burn</a:t>
            </a:r>
            <a:endParaRPr lang="en-NZ" dirty="0">
              <a:solidFill>
                <a:srgbClr val="00B0F0"/>
              </a:solidFill>
            </a:endParaRPr>
          </a:p>
        </p:txBody>
      </p:sp>
      <p:pic>
        <p:nvPicPr>
          <p:cNvPr id="21507" name="Picture 3"/>
          <p:cNvPicPr>
            <a:picLocks noChangeAspect="1" noChangeArrowheads="1"/>
          </p:cNvPicPr>
          <p:nvPr/>
        </p:nvPicPr>
        <p:blipFill>
          <a:blip r:embed="rId4" cstate="print"/>
          <a:srcRect/>
          <a:stretch>
            <a:fillRect/>
          </a:stretch>
        </p:blipFill>
        <p:spPr bwMode="auto">
          <a:xfrm>
            <a:off x="4427984" y="1772816"/>
            <a:ext cx="4070922" cy="4176464"/>
          </a:xfrm>
          <a:prstGeom prst="rect">
            <a:avLst/>
          </a:prstGeom>
          <a:noFill/>
          <a:ln w="9525">
            <a:noFill/>
            <a:miter lim="800000"/>
            <a:headEnd/>
            <a:tailEnd/>
          </a:ln>
        </p:spPr>
      </p:pic>
      <p:sp>
        <p:nvSpPr>
          <p:cNvPr id="6" name="Rectangle 5"/>
          <p:cNvSpPr/>
          <p:nvPr/>
        </p:nvSpPr>
        <p:spPr>
          <a:xfrm>
            <a:off x="0" y="1556792"/>
            <a:ext cx="3419872" cy="4248472"/>
          </a:xfrm>
          <a:prstGeom prst="rect">
            <a:avLst/>
          </a:prstGeom>
        </p:spPr>
        <p:txBody>
          <a:bodyPr wrap="square">
            <a:spAutoFit/>
          </a:bodyPr>
          <a:lstStyle/>
          <a:p>
            <a:r>
              <a:rPr lang="en-NZ" dirty="0" smtClean="0">
                <a:solidFill>
                  <a:srgbClr val="00B0F0"/>
                </a:solidFill>
              </a:rPr>
              <a:t>On his first quest as a knight, </a:t>
            </a:r>
            <a:r>
              <a:rPr lang="en-NZ" dirty="0" err="1" smtClean="0">
                <a:solidFill>
                  <a:srgbClr val="00B0F0"/>
                </a:solidFill>
              </a:rPr>
              <a:t>Ignitor</a:t>
            </a:r>
            <a:r>
              <a:rPr lang="en-NZ" dirty="0" smtClean="0">
                <a:solidFill>
                  <a:srgbClr val="00B0F0"/>
                </a:solidFill>
              </a:rPr>
              <a:t> was tricked by a cunning witch into wearing a magical suit of </a:t>
            </a:r>
            <a:r>
              <a:rPr lang="en-NZ" dirty="0" err="1" smtClean="0">
                <a:solidFill>
                  <a:srgbClr val="00B0F0"/>
                </a:solidFill>
              </a:rPr>
              <a:t>armor</a:t>
            </a:r>
            <a:r>
              <a:rPr lang="en-NZ" dirty="0" smtClean="0">
                <a:solidFill>
                  <a:srgbClr val="00B0F0"/>
                </a:solidFill>
              </a:rPr>
              <a:t> that he was told would resist fire from a dragon.  But as it turned out, it was made of cursed steel.  He journeyed to a dragon’s lair where a single blast of fire transformed him into a blazing spirit, binding him to the suit of </a:t>
            </a:r>
            <a:r>
              <a:rPr lang="en-NZ" dirty="0" err="1" smtClean="0">
                <a:solidFill>
                  <a:srgbClr val="00B0F0"/>
                </a:solidFill>
              </a:rPr>
              <a:t>armor</a:t>
            </a:r>
            <a:r>
              <a:rPr lang="en-NZ" dirty="0" smtClean="0">
                <a:solidFill>
                  <a:srgbClr val="00B0F0"/>
                </a:solidFill>
              </a:rPr>
              <a:t> for eternity.  Despite this setback, </a:t>
            </a:r>
            <a:r>
              <a:rPr lang="en-NZ" dirty="0" err="1" smtClean="0">
                <a:solidFill>
                  <a:srgbClr val="00B0F0"/>
                </a:solidFill>
              </a:rPr>
              <a:t>Ignitor</a:t>
            </a:r>
            <a:r>
              <a:rPr lang="en-NZ" dirty="0" smtClean="0">
                <a:solidFill>
                  <a:srgbClr val="00B0F0"/>
                </a:solidFill>
              </a:rPr>
              <a:t> remains a spirited knight who is always fired up to protect </a:t>
            </a:r>
            <a:r>
              <a:rPr lang="en-NZ" dirty="0" err="1" smtClean="0">
                <a:solidFill>
                  <a:srgbClr val="00B0F0"/>
                </a:solidFill>
              </a:rPr>
              <a:t>Skylands</a:t>
            </a:r>
            <a:r>
              <a:rPr lang="en-NZ" dirty="0" smtClean="0">
                <a:solidFill>
                  <a:srgbClr val="00B0F0"/>
                </a:solidFill>
              </a:rPr>
              <a:t> from evil… and find the witch that tricked h</a:t>
            </a:r>
            <a:endParaRPr lang="en-NZ" dirty="0">
              <a:solidFill>
                <a:srgbClr val="00B0F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latin typeface="Jokerman" pitchFamily="82" charset="0"/>
              </a:rPr>
              <a:t>What are </a:t>
            </a:r>
            <a:r>
              <a:rPr lang="en-NZ" dirty="0" err="1" smtClean="0">
                <a:latin typeface="Jokerman" pitchFamily="82" charset="0"/>
              </a:rPr>
              <a:t>skylanders</a:t>
            </a:r>
            <a:r>
              <a:rPr lang="en-NZ" dirty="0" smtClean="0">
                <a:latin typeface="Jokerman" pitchFamily="82" charset="0"/>
              </a:rPr>
              <a:t> </a:t>
            </a:r>
            <a:endParaRPr lang="en-NZ" dirty="0">
              <a:latin typeface="Jokerman" pitchFamily="82" charset="0"/>
            </a:endParaRPr>
          </a:p>
        </p:txBody>
      </p:sp>
      <p:sp>
        <p:nvSpPr>
          <p:cNvPr id="3" name="Content Placeholder 2"/>
          <p:cNvSpPr>
            <a:spLocks noGrp="1"/>
          </p:cNvSpPr>
          <p:nvPr>
            <p:ph idx="1"/>
          </p:nvPr>
        </p:nvSpPr>
        <p:spPr>
          <a:xfrm>
            <a:off x="457200" y="1600200"/>
            <a:ext cx="8229600" cy="4853136"/>
          </a:xfrm>
        </p:spPr>
        <p:txBody>
          <a:bodyPr>
            <a:normAutofit fontScale="92500" lnSpcReduction="10000"/>
          </a:bodyPr>
          <a:lstStyle/>
          <a:p>
            <a:pPr>
              <a:buNone/>
            </a:pPr>
            <a:r>
              <a:rPr lang="en-NZ" dirty="0" smtClean="0">
                <a:latin typeface="Snap ITC" pitchFamily="82" charset="0"/>
              </a:rPr>
              <a:t>  </a:t>
            </a:r>
            <a:r>
              <a:rPr lang="en-NZ" dirty="0" err="1" smtClean="0">
                <a:latin typeface="Snap ITC" pitchFamily="82" charset="0"/>
              </a:rPr>
              <a:t>Skylander</a:t>
            </a:r>
            <a:r>
              <a:rPr lang="en-NZ" dirty="0" smtClean="0">
                <a:latin typeface="Snap ITC" pitchFamily="82" charset="0"/>
              </a:rPr>
              <a:t> are mythical protectors of </a:t>
            </a:r>
            <a:r>
              <a:rPr lang="en-NZ" dirty="0" err="1" smtClean="0">
                <a:latin typeface="Snap ITC" pitchFamily="82" charset="0"/>
              </a:rPr>
              <a:t>skylands</a:t>
            </a:r>
            <a:r>
              <a:rPr lang="en-NZ" dirty="0" smtClean="0">
                <a:latin typeface="Snap ITC" pitchFamily="82" charset="0"/>
              </a:rPr>
              <a:t>, using their unique abilities to protect the innocent towns people for mass destruction. They are mortal </a:t>
            </a:r>
            <a:r>
              <a:rPr lang="en-NZ" dirty="0" err="1" smtClean="0">
                <a:latin typeface="Snap ITC" pitchFamily="82" charset="0"/>
              </a:rPr>
              <a:t>enimies</a:t>
            </a:r>
            <a:r>
              <a:rPr lang="en-NZ" dirty="0" smtClean="0">
                <a:latin typeface="Snap ITC" pitchFamily="82" charset="0"/>
              </a:rPr>
              <a:t> with a evil portal master named </a:t>
            </a:r>
            <a:r>
              <a:rPr lang="en-NZ" dirty="0" err="1" smtClean="0">
                <a:latin typeface="Snap ITC" pitchFamily="82" charset="0"/>
              </a:rPr>
              <a:t>kaos</a:t>
            </a:r>
            <a:r>
              <a:rPr lang="en-NZ" dirty="0" smtClean="0">
                <a:latin typeface="Snap ITC" pitchFamily="82" charset="0"/>
              </a:rPr>
              <a:t> with his army of minions. They also are </a:t>
            </a:r>
            <a:r>
              <a:rPr lang="en-NZ" dirty="0" err="1" smtClean="0">
                <a:latin typeface="Snap ITC" pitchFamily="82" charset="0"/>
              </a:rPr>
              <a:t>seperated</a:t>
            </a:r>
            <a:r>
              <a:rPr lang="en-NZ" dirty="0" smtClean="0">
                <a:latin typeface="Snap ITC" pitchFamily="82" charset="0"/>
              </a:rPr>
              <a:t> into power categories so they can work with their others of their own </a:t>
            </a:r>
            <a:r>
              <a:rPr lang="en-NZ" dirty="0" smtClean="0">
                <a:latin typeface="Snap ITC" pitchFamily="82" charset="0"/>
              </a:rPr>
              <a:t>abilities. </a:t>
            </a:r>
            <a:endParaRPr lang="en-NZ" dirty="0">
              <a:latin typeface="Snap ITC" pitchFamily="8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print"/>
          <a:srcRect/>
          <a:stretch>
            <a:fillRect/>
          </a:stretch>
        </p:blipFill>
        <p:spPr bwMode="auto">
          <a:xfrm>
            <a:off x="-1" y="0"/>
            <a:ext cx="9144001"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rgbClr val="00B0F0"/>
                </a:solidFill>
              </a:rPr>
              <a:t>Flame </a:t>
            </a:r>
            <a:r>
              <a:rPr lang="en-NZ" dirty="0" err="1" smtClean="0">
                <a:solidFill>
                  <a:srgbClr val="00B0F0"/>
                </a:solidFill>
              </a:rPr>
              <a:t>slinger</a:t>
            </a:r>
            <a:r>
              <a:rPr lang="en-NZ" dirty="0" smtClean="0">
                <a:solidFill>
                  <a:srgbClr val="00B0F0"/>
                </a:solidFill>
              </a:rPr>
              <a:t/>
            </a:r>
            <a:br>
              <a:rPr lang="en-NZ" dirty="0" smtClean="0">
                <a:solidFill>
                  <a:srgbClr val="00B0F0"/>
                </a:solidFill>
              </a:rPr>
            </a:br>
            <a:r>
              <a:rPr lang="en-NZ" dirty="0" smtClean="0">
                <a:solidFill>
                  <a:srgbClr val="00B0F0"/>
                </a:solidFill>
              </a:rPr>
              <a:t>Let the flames begin</a:t>
            </a:r>
            <a:endParaRPr lang="en-NZ" dirty="0">
              <a:solidFill>
                <a:srgbClr val="00B0F0"/>
              </a:solidFill>
            </a:endParaRPr>
          </a:p>
        </p:txBody>
      </p:sp>
      <p:pic>
        <p:nvPicPr>
          <p:cNvPr id="19459" name="Picture 3"/>
          <p:cNvPicPr>
            <a:picLocks noChangeAspect="1" noChangeArrowheads="1"/>
          </p:cNvPicPr>
          <p:nvPr/>
        </p:nvPicPr>
        <p:blipFill>
          <a:blip r:embed="rId4" cstate="print"/>
          <a:srcRect/>
          <a:stretch>
            <a:fillRect/>
          </a:stretch>
        </p:blipFill>
        <p:spPr bwMode="auto">
          <a:xfrm>
            <a:off x="6228184" y="3068960"/>
            <a:ext cx="2762250" cy="2828925"/>
          </a:xfrm>
          <a:prstGeom prst="rect">
            <a:avLst/>
          </a:prstGeom>
          <a:noFill/>
          <a:ln w="9525">
            <a:noFill/>
            <a:miter lim="800000"/>
            <a:headEnd/>
            <a:tailEnd/>
          </a:ln>
        </p:spPr>
      </p:pic>
      <p:sp>
        <p:nvSpPr>
          <p:cNvPr id="6" name="Rectangle 5"/>
          <p:cNvSpPr/>
          <p:nvPr/>
        </p:nvSpPr>
        <p:spPr>
          <a:xfrm>
            <a:off x="0" y="1412776"/>
            <a:ext cx="2987824" cy="4247317"/>
          </a:xfrm>
          <a:prstGeom prst="rect">
            <a:avLst/>
          </a:prstGeom>
        </p:spPr>
        <p:txBody>
          <a:bodyPr wrap="square">
            <a:spAutoFit/>
          </a:bodyPr>
          <a:lstStyle/>
          <a:p>
            <a:r>
              <a:rPr lang="en-NZ" dirty="0" err="1" smtClean="0">
                <a:solidFill>
                  <a:srgbClr val="00B0F0"/>
                </a:solidFill>
              </a:rPr>
              <a:t>Flameslinger</a:t>
            </a:r>
            <a:r>
              <a:rPr lang="en-NZ" dirty="0" smtClean="0">
                <a:solidFill>
                  <a:srgbClr val="00B0F0"/>
                </a:solidFill>
              </a:rPr>
              <a:t> is an </a:t>
            </a:r>
            <a:r>
              <a:rPr lang="en-NZ" dirty="0" err="1" smtClean="0">
                <a:solidFill>
                  <a:srgbClr val="00B0F0"/>
                </a:solidFill>
              </a:rPr>
              <a:t>Elven</a:t>
            </a:r>
            <a:r>
              <a:rPr lang="en-NZ" dirty="0" smtClean="0">
                <a:solidFill>
                  <a:srgbClr val="00B0F0"/>
                </a:solidFill>
              </a:rPr>
              <a:t> archer with incredible aim.  In fact, he is so good that he wears a blindfold just to prove it.  When he was young, he rescued a fire spirit from a watery doom and was gifted an enchanted bow and magical fire boots that he now masterfully uses to defeat evil throughout </a:t>
            </a:r>
            <a:r>
              <a:rPr lang="en-NZ" dirty="0" err="1" smtClean="0">
                <a:solidFill>
                  <a:srgbClr val="00B0F0"/>
                </a:solidFill>
              </a:rPr>
              <a:t>Skylands</a:t>
            </a:r>
            <a:r>
              <a:rPr lang="en-NZ" dirty="0" smtClean="0">
                <a:solidFill>
                  <a:srgbClr val="00B0F0"/>
                </a:solidFill>
              </a:rPr>
              <a:t>.  With the scorched earth he leaves behind, you can always tell where he has been.</a:t>
            </a:r>
            <a:endParaRPr lang="en-NZ" dirty="0">
              <a:solidFill>
                <a:srgbClr val="00B0F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1" y="0"/>
            <a:ext cx="9144001"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solidFill>
                  <a:srgbClr val="00B0F0"/>
                </a:solidFill>
              </a:rPr>
              <a:t>Eruptor</a:t>
            </a:r>
            <a:r>
              <a:rPr lang="en-NZ" dirty="0" smtClean="0">
                <a:solidFill>
                  <a:srgbClr val="00B0F0"/>
                </a:solidFill>
              </a:rPr>
              <a:t/>
            </a:r>
            <a:br>
              <a:rPr lang="en-NZ" dirty="0" smtClean="0">
                <a:solidFill>
                  <a:srgbClr val="00B0F0"/>
                </a:solidFill>
              </a:rPr>
            </a:br>
            <a:r>
              <a:rPr lang="en-NZ" dirty="0" smtClean="0">
                <a:solidFill>
                  <a:srgbClr val="00B0F0"/>
                </a:solidFill>
              </a:rPr>
              <a:t>born to burn</a:t>
            </a:r>
            <a:endParaRPr lang="en-NZ" dirty="0">
              <a:solidFill>
                <a:srgbClr val="00B0F0"/>
              </a:solidFill>
            </a:endParaRPr>
          </a:p>
        </p:txBody>
      </p:sp>
      <p:pic>
        <p:nvPicPr>
          <p:cNvPr id="20483" name="Picture 3"/>
          <p:cNvPicPr>
            <a:picLocks noChangeAspect="1" noChangeArrowheads="1"/>
          </p:cNvPicPr>
          <p:nvPr/>
        </p:nvPicPr>
        <p:blipFill>
          <a:blip r:embed="rId4" cstate="print"/>
          <a:srcRect/>
          <a:stretch>
            <a:fillRect/>
          </a:stretch>
        </p:blipFill>
        <p:spPr bwMode="auto">
          <a:xfrm>
            <a:off x="3779912" y="1700808"/>
            <a:ext cx="4754399" cy="4869160"/>
          </a:xfrm>
          <a:prstGeom prst="rect">
            <a:avLst/>
          </a:prstGeom>
          <a:noFill/>
          <a:ln w="9525">
            <a:noFill/>
            <a:miter lim="800000"/>
            <a:headEnd/>
            <a:tailEnd/>
          </a:ln>
        </p:spPr>
      </p:pic>
      <p:sp>
        <p:nvSpPr>
          <p:cNvPr id="6" name="Rectangle 5"/>
          <p:cNvSpPr/>
          <p:nvPr/>
        </p:nvSpPr>
        <p:spPr>
          <a:xfrm>
            <a:off x="0" y="1844824"/>
            <a:ext cx="2699792" cy="4801314"/>
          </a:xfrm>
          <a:prstGeom prst="rect">
            <a:avLst/>
          </a:prstGeom>
        </p:spPr>
        <p:txBody>
          <a:bodyPr wrap="square">
            <a:spAutoFit/>
          </a:bodyPr>
          <a:lstStyle/>
          <a:p>
            <a:r>
              <a:rPr lang="en-NZ" dirty="0" err="1" smtClean="0">
                <a:solidFill>
                  <a:srgbClr val="00B0F0"/>
                </a:solidFill>
              </a:rPr>
              <a:t>Eruptor</a:t>
            </a:r>
            <a:r>
              <a:rPr lang="en-NZ" dirty="0" smtClean="0">
                <a:solidFill>
                  <a:srgbClr val="00B0F0"/>
                </a:solidFill>
              </a:rPr>
              <a:t> is a force of nature, hailing from a species that lived deep in the underground of a floating volcanic island until a massive eruption launched their entire civilization to the surface.  He’s a complete hot head steaming, fuming, and quite literally erupting over almost anything.  To help control his temper, he likes to relax in lava pools, particularly because there are no crowds.</a:t>
            </a:r>
            <a:endParaRPr lang="en-NZ" dirty="0">
              <a:solidFill>
                <a:srgbClr val="00B0F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cstate="print"/>
          <a:srcRect/>
          <a:stretch>
            <a:fillRect/>
          </a:stretch>
        </p:blipFill>
        <p:spPr bwMode="auto">
          <a:xfrm>
            <a:off x="-1" y="0"/>
            <a:ext cx="9144001"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rgbClr val="00B0F0"/>
                </a:solidFill>
              </a:rPr>
              <a:t>Sunburn</a:t>
            </a:r>
            <a:br>
              <a:rPr lang="en-NZ" dirty="0" smtClean="0">
                <a:solidFill>
                  <a:srgbClr val="00B0F0"/>
                </a:solidFill>
              </a:rPr>
            </a:br>
            <a:r>
              <a:rPr lang="en-NZ" dirty="0" smtClean="0">
                <a:solidFill>
                  <a:srgbClr val="00B0F0"/>
                </a:solidFill>
              </a:rPr>
              <a:t>roast n toast</a:t>
            </a:r>
            <a:endParaRPr lang="en-NZ" dirty="0">
              <a:solidFill>
                <a:srgbClr val="00B0F0"/>
              </a:solidFill>
            </a:endParaRPr>
          </a:p>
        </p:txBody>
      </p:sp>
      <p:sp>
        <p:nvSpPr>
          <p:cNvPr id="5" name="Rectangle 4"/>
          <p:cNvSpPr/>
          <p:nvPr/>
        </p:nvSpPr>
        <p:spPr>
          <a:xfrm>
            <a:off x="0" y="1196752"/>
            <a:ext cx="3275856" cy="5355312"/>
          </a:xfrm>
          <a:prstGeom prst="rect">
            <a:avLst/>
          </a:prstGeom>
        </p:spPr>
        <p:txBody>
          <a:bodyPr wrap="square">
            <a:spAutoFit/>
          </a:bodyPr>
          <a:lstStyle/>
          <a:p>
            <a:r>
              <a:rPr lang="en-NZ" dirty="0" smtClean="0">
                <a:solidFill>
                  <a:srgbClr val="00B0F0"/>
                </a:solidFill>
              </a:rPr>
              <a:t>Born in the </a:t>
            </a:r>
            <a:r>
              <a:rPr lang="en-NZ" dirty="0" err="1" smtClean="0">
                <a:solidFill>
                  <a:srgbClr val="00B0F0"/>
                </a:solidFill>
              </a:rPr>
              <a:t>center</a:t>
            </a:r>
            <a:r>
              <a:rPr lang="en-NZ" dirty="0" smtClean="0">
                <a:solidFill>
                  <a:srgbClr val="00B0F0"/>
                </a:solidFill>
              </a:rPr>
              <a:t> of an active volcano, Sunburn is part dragon, part phoenix, and 100% fire power.  He is very proud of his unique heritage, and is the only dragon and phoenix hybrid known to exist in </a:t>
            </a:r>
            <a:r>
              <a:rPr lang="en-NZ" dirty="0" err="1" smtClean="0">
                <a:solidFill>
                  <a:srgbClr val="00B0F0"/>
                </a:solidFill>
              </a:rPr>
              <a:t>Skylands</a:t>
            </a:r>
            <a:r>
              <a:rPr lang="en-NZ" dirty="0" smtClean="0">
                <a:solidFill>
                  <a:srgbClr val="00B0F0"/>
                </a:solidFill>
              </a:rPr>
              <a:t>.  This rare combination makes him a desirable target for dark wizards and bounty hunters that seek to gain power by unlocking the secrets behind </a:t>
            </a:r>
            <a:r>
              <a:rPr lang="en-NZ" dirty="0" err="1" smtClean="0">
                <a:solidFill>
                  <a:srgbClr val="00B0F0"/>
                </a:solidFill>
              </a:rPr>
              <a:t>Sunburnâ</a:t>
            </a:r>
            <a:r>
              <a:rPr lang="en-NZ" dirty="0" smtClean="0">
                <a:solidFill>
                  <a:srgbClr val="00B0F0"/>
                </a:solidFill>
              </a:rPr>
              <a:t>€™s ability to teleport.  Joining the </a:t>
            </a:r>
            <a:r>
              <a:rPr lang="en-NZ" dirty="0" err="1" smtClean="0">
                <a:solidFill>
                  <a:srgbClr val="00B0F0"/>
                </a:solidFill>
              </a:rPr>
              <a:t>Skylanders</a:t>
            </a:r>
            <a:r>
              <a:rPr lang="en-NZ" dirty="0" smtClean="0">
                <a:solidFill>
                  <a:srgbClr val="00B0F0"/>
                </a:solidFill>
              </a:rPr>
              <a:t> gave Sunburn a way to help defend the world from evil, but also provided him with protection, as he remains one of the most sought after creatures in </a:t>
            </a:r>
            <a:r>
              <a:rPr lang="en-NZ" dirty="0" err="1" smtClean="0">
                <a:solidFill>
                  <a:srgbClr val="00B0F0"/>
                </a:solidFill>
              </a:rPr>
              <a:t>Skylands</a:t>
            </a:r>
            <a:r>
              <a:rPr lang="en-NZ" dirty="0" smtClean="0">
                <a:solidFill>
                  <a:srgbClr val="00B0F0"/>
                </a:solidFill>
              </a:rPr>
              <a:t>.</a:t>
            </a:r>
            <a:endParaRPr lang="en-NZ" dirty="0">
              <a:solidFill>
                <a:srgbClr val="00B0F0"/>
              </a:solidFill>
            </a:endParaRPr>
          </a:p>
        </p:txBody>
      </p:sp>
      <p:pic>
        <p:nvPicPr>
          <p:cNvPr id="18435" name="Picture 3"/>
          <p:cNvPicPr>
            <a:picLocks noChangeAspect="1" noChangeArrowheads="1"/>
          </p:cNvPicPr>
          <p:nvPr/>
        </p:nvPicPr>
        <p:blipFill>
          <a:blip r:embed="rId4" cstate="print"/>
          <a:srcRect/>
          <a:stretch>
            <a:fillRect/>
          </a:stretch>
        </p:blipFill>
        <p:spPr bwMode="auto">
          <a:xfrm>
            <a:off x="4572000" y="1700808"/>
            <a:ext cx="4248472"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solidFill>
                  <a:schemeClr val="accent6"/>
                </a:solidFill>
                <a:latin typeface="Ravie" pitchFamily="82" charset="0"/>
              </a:rPr>
              <a:t>Camo</a:t>
            </a:r>
            <a:r>
              <a:rPr lang="en-NZ" dirty="0" smtClean="0">
                <a:solidFill>
                  <a:schemeClr val="accent6"/>
                </a:solidFill>
                <a:latin typeface="Ravie" pitchFamily="82" charset="0"/>
              </a:rPr>
              <a:t/>
            </a:r>
            <a:br>
              <a:rPr lang="en-NZ" dirty="0" smtClean="0">
                <a:solidFill>
                  <a:schemeClr val="accent6"/>
                </a:solidFill>
                <a:latin typeface="Ravie" pitchFamily="82" charset="0"/>
              </a:rPr>
            </a:br>
            <a:r>
              <a:rPr lang="en-NZ" dirty="0" smtClean="0">
                <a:solidFill>
                  <a:schemeClr val="accent6"/>
                </a:solidFill>
                <a:latin typeface="Ravie" pitchFamily="82" charset="0"/>
              </a:rPr>
              <a:t>fruit punch</a:t>
            </a:r>
            <a:endParaRPr lang="en-NZ" dirty="0">
              <a:solidFill>
                <a:schemeClr val="accent6"/>
              </a:solidFill>
              <a:latin typeface="Ravie" pitchFamily="82" charset="0"/>
            </a:endParaRPr>
          </a:p>
        </p:txBody>
      </p:sp>
      <p:pic>
        <p:nvPicPr>
          <p:cNvPr id="22530" name="Picture 2"/>
          <p:cNvPicPr>
            <a:picLocks noChangeAspect="1" noChangeArrowheads="1"/>
          </p:cNvPicPr>
          <p:nvPr/>
        </p:nvPicPr>
        <p:blipFill>
          <a:blip r:embed="rId4" cstate="print"/>
          <a:srcRect/>
          <a:stretch>
            <a:fillRect/>
          </a:stretch>
        </p:blipFill>
        <p:spPr bwMode="auto">
          <a:xfrm>
            <a:off x="4572000" y="1772816"/>
            <a:ext cx="4382201" cy="3888432"/>
          </a:xfrm>
          <a:prstGeom prst="rect">
            <a:avLst/>
          </a:prstGeom>
          <a:noFill/>
          <a:ln w="9525">
            <a:noFill/>
            <a:miter lim="800000"/>
            <a:headEnd/>
            <a:tailEnd/>
          </a:ln>
        </p:spPr>
      </p:pic>
      <p:sp>
        <p:nvSpPr>
          <p:cNvPr id="6" name="Rectangle 5"/>
          <p:cNvSpPr/>
          <p:nvPr/>
        </p:nvSpPr>
        <p:spPr>
          <a:xfrm>
            <a:off x="323528" y="1412776"/>
            <a:ext cx="3240360" cy="4801314"/>
          </a:xfrm>
          <a:prstGeom prst="rect">
            <a:avLst/>
          </a:prstGeom>
        </p:spPr>
        <p:txBody>
          <a:bodyPr wrap="square">
            <a:spAutoFit/>
          </a:bodyPr>
          <a:lstStyle/>
          <a:p>
            <a:r>
              <a:rPr lang="en-NZ" dirty="0" smtClean="0">
                <a:solidFill>
                  <a:schemeClr val="accent6"/>
                </a:solidFill>
              </a:rPr>
              <a:t>Hatched at the roots of the Tree of Life, </a:t>
            </a:r>
            <a:r>
              <a:rPr lang="en-NZ" dirty="0" err="1" smtClean="0">
                <a:solidFill>
                  <a:schemeClr val="accent6"/>
                </a:solidFill>
              </a:rPr>
              <a:t>Camo</a:t>
            </a:r>
            <a:r>
              <a:rPr lang="en-NZ" dirty="0" smtClean="0">
                <a:solidFill>
                  <a:schemeClr val="accent6"/>
                </a:solidFill>
              </a:rPr>
              <a:t> is half-dragon, half-plant – with effervescent life energy flowing through his scaly leaves.  This power allows him to cultivate fruits and vegetables at a highly-accelerated rate, which causes them to explode when they ripen.  </a:t>
            </a:r>
            <a:r>
              <a:rPr lang="en-NZ" dirty="0" err="1" smtClean="0">
                <a:solidFill>
                  <a:schemeClr val="accent6"/>
                </a:solidFill>
              </a:rPr>
              <a:t>Camo’s</a:t>
            </a:r>
            <a:r>
              <a:rPr lang="en-NZ" dirty="0" smtClean="0">
                <a:solidFill>
                  <a:schemeClr val="accent6"/>
                </a:solidFill>
              </a:rPr>
              <a:t> unique gift caught the eye of Master Eon, initially because he was hungry and tried to eat a melon that exploded in his face.  But upon realizing his true power, Eon convinced </a:t>
            </a:r>
            <a:r>
              <a:rPr lang="en-NZ" dirty="0" err="1" smtClean="0">
                <a:solidFill>
                  <a:schemeClr val="accent6"/>
                </a:solidFill>
              </a:rPr>
              <a:t>Camo</a:t>
            </a:r>
            <a:r>
              <a:rPr lang="en-NZ" dirty="0" smtClean="0">
                <a:solidFill>
                  <a:schemeClr val="accent6"/>
                </a:solidFill>
              </a:rPr>
              <a:t> to help the </a:t>
            </a:r>
            <a:r>
              <a:rPr lang="en-NZ" dirty="0" err="1" smtClean="0">
                <a:solidFill>
                  <a:schemeClr val="accent6"/>
                </a:solidFill>
              </a:rPr>
              <a:t>Skylanders</a:t>
            </a:r>
            <a:r>
              <a:rPr lang="en-NZ" dirty="0" smtClean="0">
                <a:solidFill>
                  <a:schemeClr val="accent6"/>
                </a:solidFill>
              </a:rPr>
              <a:t> protect their world.</a:t>
            </a:r>
            <a:endParaRPr lang="en-NZ" dirty="0">
              <a:solidFill>
                <a:schemeClr val="accent6"/>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solidFill>
                  <a:schemeClr val="accent6"/>
                </a:solidFill>
                <a:latin typeface="Ravie" pitchFamily="82" charset="0"/>
              </a:rPr>
              <a:t>Zook</a:t>
            </a:r>
            <a:r>
              <a:rPr lang="en-NZ" dirty="0" smtClean="0">
                <a:solidFill>
                  <a:schemeClr val="accent6"/>
                </a:solidFill>
                <a:latin typeface="Ravie" pitchFamily="82" charset="0"/>
              </a:rPr>
              <a:t/>
            </a:r>
            <a:br>
              <a:rPr lang="en-NZ" dirty="0" smtClean="0">
                <a:solidFill>
                  <a:schemeClr val="accent6"/>
                </a:solidFill>
                <a:latin typeface="Ravie" pitchFamily="82" charset="0"/>
              </a:rPr>
            </a:br>
            <a:r>
              <a:rPr lang="en-NZ" dirty="0" smtClean="0">
                <a:solidFill>
                  <a:schemeClr val="accent6"/>
                </a:solidFill>
                <a:latin typeface="Ravie" pitchFamily="82" charset="0"/>
              </a:rPr>
              <a:t>locked and loaded </a:t>
            </a:r>
            <a:endParaRPr lang="en-NZ" dirty="0">
              <a:solidFill>
                <a:schemeClr val="accent6"/>
              </a:solidFill>
              <a:latin typeface="Ravie" pitchFamily="82" charset="0"/>
            </a:endParaRPr>
          </a:p>
        </p:txBody>
      </p:sp>
      <p:sp>
        <p:nvSpPr>
          <p:cNvPr id="5" name="Rectangle 4"/>
          <p:cNvSpPr/>
          <p:nvPr/>
        </p:nvSpPr>
        <p:spPr>
          <a:xfrm>
            <a:off x="0" y="1412776"/>
            <a:ext cx="3203848" cy="5078313"/>
          </a:xfrm>
          <a:prstGeom prst="rect">
            <a:avLst/>
          </a:prstGeom>
        </p:spPr>
        <p:txBody>
          <a:bodyPr wrap="square">
            <a:spAutoFit/>
          </a:bodyPr>
          <a:lstStyle/>
          <a:p>
            <a:r>
              <a:rPr lang="en-NZ" dirty="0" err="1" smtClean="0">
                <a:solidFill>
                  <a:schemeClr val="accent6"/>
                </a:solidFill>
              </a:rPr>
              <a:t>Zook</a:t>
            </a:r>
            <a:r>
              <a:rPr lang="en-NZ" dirty="0" smtClean="0">
                <a:solidFill>
                  <a:schemeClr val="accent6"/>
                </a:solidFill>
              </a:rPr>
              <a:t> hails from a strange and unusual species called </a:t>
            </a:r>
            <a:r>
              <a:rPr lang="en-NZ" dirty="0" err="1" smtClean="0">
                <a:solidFill>
                  <a:schemeClr val="accent6"/>
                </a:solidFill>
              </a:rPr>
              <a:t>Bambazookers</a:t>
            </a:r>
            <a:r>
              <a:rPr lang="en-NZ" dirty="0" smtClean="0">
                <a:solidFill>
                  <a:schemeClr val="accent6"/>
                </a:solidFill>
              </a:rPr>
              <a:t>, who once lived their entire lives standing in </a:t>
            </a:r>
            <a:r>
              <a:rPr lang="en-NZ" dirty="0" err="1" smtClean="0">
                <a:solidFill>
                  <a:schemeClr val="accent6"/>
                </a:solidFill>
              </a:rPr>
              <a:t>placeâ</a:t>
            </a:r>
            <a:r>
              <a:rPr lang="en-NZ" dirty="0" smtClean="0">
                <a:solidFill>
                  <a:schemeClr val="accent6"/>
                </a:solidFill>
              </a:rPr>
              <a:t>€¦ until </a:t>
            </a:r>
            <a:r>
              <a:rPr lang="en-NZ" dirty="0" err="1" smtClean="0">
                <a:solidFill>
                  <a:schemeClr val="accent6"/>
                </a:solidFill>
              </a:rPr>
              <a:t>Zook</a:t>
            </a:r>
            <a:r>
              <a:rPr lang="en-NZ" dirty="0" smtClean="0">
                <a:solidFill>
                  <a:schemeClr val="accent6"/>
                </a:solidFill>
              </a:rPr>
              <a:t> discovered they could walk simply by stepping out of the mud.  After that, he became a wandering hero, using his hand-carved bamboo tube as a bazooka that fires special explosive thorns.  Campfire songs were even written about him.  Now, </a:t>
            </a:r>
            <a:r>
              <a:rPr lang="en-NZ" dirty="0" err="1" smtClean="0">
                <a:solidFill>
                  <a:schemeClr val="accent6"/>
                </a:solidFill>
              </a:rPr>
              <a:t>Zook</a:t>
            </a:r>
            <a:r>
              <a:rPr lang="en-NZ" dirty="0" smtClean="0">
                <a:solidFill>
                  <a:schemeClr val="accent6"/>
                </a:solidFill>
              </a:rPr>
              <a:t> spends him time as a </a:t>
            </a:r>
            <a:r>
              <a:rPr lang="en-NZ" dirty="0" err="1" smtClean="0">
                <a:solidFill>
                  <a:schemeClr val="accent6"/>
                </a:solidFill>
              </a:rPr>
              <a:t>Skylander</a:t>
            </a:r>
            <a:r>
              <a:rPr lang="en-NZ" dirty="0" smtClean="0">
                <a:solidFill>
                  <a:schemeClr val="accent6"/>
                </a:solidFill>
              </a:rPr>
              <a:t>, figuring he can be an even bigger </a:t>
            </a:r>
            <a:r>
              <a:rPr lang="en-NZ" dirty="0" err="1" smtClean="0">
                <a:solidFill>
                  <a:schemeClr val="accent6"/>
                </a:solidFill>
              </a:rPr>
              <a:t>heroâ</a:t>
            </a:r>
            <a:r>
              <a:rPr lang="en-NZ" dirty="0" smtClean="0">
                <a:solidFill>
                  <a:schemeClr val="accent6"/>
                </a:solidFill>
              </a:rPr>
              <a:t>€¦ and have even more songs written about him. </a:t>
            </a:r>
            <a:endParaRPr lang="en-NZ" dirty="0">
              <a:solidFill>
                <a:schemeClr val="accent6"/>
              </a:solidFill>
            </a:endParaRPr>
          </a:p>
        </p:txBody>
      </p:sp>
      <p:pic>
        <p:nvPicPr>
          <p:cNvPr id="23555" name="Picture 3"/>
          <p:cNvPicPr>
            <a:picLocks noChangeAspect="1" noChangeArrowheads="1"/>
          </p:cNvPicPr>
          <p:nvPr/>
        </p:nvPicPr>
        <p:blipFill>
          <a:blip r:embed="rId4" cstate="print"/>
          <a:srcRect/>
          <a:stretch>
            <a:fillRect/>
          </a:stretch>
        </p:blipFill>
        <p:spPr bwMode="auto">
          <a:xfrm>
            <a:off x="4355976" y="1628800"/>
            <a:ext cx="4176464" cy="4176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chemeClr val="accent6"/>
                </a:solidFill>
                <a:latin typeface="Ravie" pitchFamily="82" charset="0"/>
              </a:rPr>
              <a:t>Stealth elf</a:t>
            </a:r>
            <a:br>
              <a:rPr lang="en-NZ" dirty="0" smtClean="0">
                <a:solidFill>
                  <a:schemeClr val="accent6"/>
                </a:solidFill>
                <a:latin typeface="Ravie" pitchFamily="82" charset="0"/>
              </a:rPr>
            </a:br>
            <a:r>
              <a:rPr lang="en-NZ" dirty="0" smtClean="0">
                <a:solidFill>
                  <a:schemeClr val="accent6"/>
                </a:solidFill>
                <a:latin typeface="Ravie" pitchFamily="82" charset="0"/>
              </a:rPr>
              <a:t>silent but deadly</a:t>
            </a:r>
            <a:endParaRPr lang="en-NZ" dirty="0">
              <a:solidFill>
                <a:schemeClr val="accent6"/>
              </a:solidFill>
              <a:latin typeface="Ravie" pitchFamily="82" charset="0"/>
            </a:endParaRPr>
          </a:p>
        </p:txBody>
      </p:sp>
      <p:pic>
        <p:nvPicPr>
          <p:cNvPr id="24579" name="Picture 3"/>
          <p:cNvPicPr>
            <a:picLocks noChangeAspect="1" noChangeArrowheads="1"/>
          </p:cNvPicPr>
          <p:nvPr/>
        </p:nvPicPr>
        <p:blipFill>
          <a:blip r:embed="rId4" cstate="print"/>
          <a:srcRect/>
          <a:stretch>
            <a:fillRect/>
          </a:stretch>
        </p:blipFill>
        <p:spPr bwMode="auto">
          <a:xfrm>
            <a:off x="4860032" y="1916832"/>
            <a:ext cx="3937407" cy="4032448"/>
          </a:xfrm>
          <a:prstGeom prst="rect">
            <a:avLst/>
          </a:prstGeom>
          <a:noFill/>
          <a:ln w="9525">
            <a:noFill/>
            <a:miter lim="800000"/>
            <a:headEnd/>
            <a:tailEnd/>
          </a:ln>
        </p:spPr>
      </p:pic>
      <p:sp>
        <p:nvSpPr>
          <p:cNvPr id="6" name="Rectangle 5"/>
          <p:cNvSpPr/>
          <p:nvPr/>
        </p:nvSpPr>
        <p:spPr>
          <a:xfrm>
            <a:off x="251520" y="1628800"/>
            <a:ext cx="2592288" cy="5078313"/>
          </a:xfrm>
          <a:prstGeom prst="rect">
            <a:avLst/>
          </a:prstGeom>
        </p:spPr>
        <p:txBody>
          <a:bodyPr wrap="square">
            <a:spAutoFit/>
          </a:bodyPr>
          <a:lstStyle/>
          <a:p>
            <a:r>
              <a:rPr lang="en-NZ" dirty="0" smtClean="0">
                <a:solidFill>
                  <a:schemeClr val="accent6"/>
                </a:solidFill>
              </a:rPr>
              <a:t>As a small child, Stealth Elf awoke one morning inside the hollow of an old tree with no memory of how she got there.  She was taken in by an unusually stealthy, ninja-like forest creature in the deep forest.  Under his tutelage, she has spent the majority of her life training in the art of stealth fighting.  After completing her training, she became a </a:t>
            </a:r>
            <a:r>
              <a:rPr lang="en-NZ" dirty="0" err="1" smtClean="0">
                <a:solidFill>
                  <a:schemeClr val="accent6"/>
                </a:solidFill>
              </a:rPr>
              <a:t>Skylander</a:t>
            </a:r>
            <a:r>
              <a:rPr lang="en-NZ" dirty="0" smtClean="0">
                <a:solidFill>
                  <a:schemeClr val="accent6"/>
                </a:solidFill>
              </a:rPr>
              <a:t> and set out into the world to uncover the mystery behind her </a:t>
            </a:r>
            <a:r>
              <a:rPr lang="en-NZ" dirty="0" err="1" smtClean="0">
                <a:solidFill>
                  <a:schemeClr val="accent6"/>
                </a:solidFill>
              </a:rPr>
              <a:t>origi</a:t>
            </a:r>
            <a:endParaRPr lang="en-NZ" dirty="0">
              <a:solidFill>
                <a:schemeClr val="accent6"/>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chemeClr val="accent6"/>
                </a:solidFill>
                <a:latin typeface="Ravie" pitchFamily="82" charset="0"/>
              </a:rPr>
              <a:t>Stump smash</a:t>
            </a:r>
            <a:br>
              <a:rPr lang="en-NZ" dirty="0" smtClean="0">
                <a:solidFill>
                  <a:schemeClr val="accent6"/>
                </a:solidFill>
                <a:latin typeface="Ravie" pitchFamily="82" charset="0"/>
              </a:rPr>
            </a:br>
            <a:r>
              <a:rPr lang="en-NZ" dirty="0" smtClean="0">
                <a:solidFill>
                  <a:schemeClr val="accent6"/>
                </a:solidFill>
                <a:latin typeface="Ravie" pitchFamily="82" charset="0"/>
              </a:rPr>
              <a:t>drop the hammer</a:t>
            </a:r>
            <a:endParaRPr lang="en-NZ" dirty="0">
              <a:solidFill>
                <a:schemeClr val="accent6"/>
              </a:solidFill>
              <a:latin typeface="Ravie" pitchFamily="82" charset="0"/>
            </a:endParaRPr>
          </a:p>
        </p:txBody>
      </p:sp>
      <p:sp>
        <p:nvSpPr>
          <p:cNvPr id="5" name="Rectangle 4"/>
          <p:cNvSpPr/>
          <p:nvPr/>
        </p:nvSpPr>
        <p:spPr>
          <a:xfrm>
            <a:off x="323528" y="1412776"/>
            <a:ext cx="3384376" cy="4801314"/>
          </a:xfrm>
          <a:prstGeom prst="rect">
            <a:avLst/>
          </a:prstGeom>
        </p:spPr>
        <p:txBody>
          <a:bodyPr wrap="square">
            <a:spAutoFit/>
          </a:bodyPr>
          <a:lstStyle/>
          <a:p>
            <a:r>
              <a:rPr lang="en-NZ" dirty="0" smtClean="0">
                <a:solidFill>
                  <a:schemeClr val="accent6"/>
                </a:solidFill>
              </a:rPr>
              <a:t>Stump Smash was once a magical tree that spent most of his time sleeping peacefully in the forests of </a:t>
            </a:r>
            <a:r>
              <a:rPr lang="en-NZ" dirty="0" err="1" smtClean="0">
                <a:solidFill>
                  <a:schemeClr val="accent6"/>
                </a:solidFill>
              </a:rPr>
              <a:t>Skylands</a:t>
            </a:r>
            <a:r>
              <a:rPr lang="en-NZ" dirty="0" smtClean="0">
                <a:solidFill>
                  <a:schemeClr val="accent6"/>
                </a:solidFill>
              </a:rPr>
              <a:t>.  Then one day he awoke to discover his entire forest had been chopped down and logged by trolls â€“ himself included.  His long branches were gone, leaving him with only powerful mallets for hands, which he used to smash the troll tree-cutting machines.  Although still grumpy about what happened to him, Stump Smash has vowed to protect </a:t>
            </a:r>
            <a:r>
              <a:rPr lang="en-NZ" dirty="0" err="1" smtClean="0">
                <a:solidFill>
                  <a:schemeClr val="accent6"/>
                </a:solidFill>
              </a:rPr>
              <a:t>Skylands</a:t>
            </a:r>
            <a:r>
              <a:rPr lang="en-NZ" dirty="0" smtClean="0">
                <a:solidFill>
                  <a:schemeClr val="accent6"/>
                </a:solidFill>
              </a:rPr>
              <a:t> against those who would do it harm especially trolls.</a:t>
            </a:r>
            <a:endParaRPr lang="en-NZ" dirty="0">
              <a:solidFill>
                <a:schemeClr val="accent6"/>
              </a:solidFill>
            </a:endParaRPr>
          </a:p>
        </p:txBody>
      </p:sp>
      <p:pic>
        <p:nvPicPr>
          <p:cNvPr id="1026" name="Picture 2"/>
          <p:cNvPicPr>
            <a:picLocks noChangeAspect="1" noChangeArrowheads="1"/>
          </p:cNvPicPr>
          <p:nvPr/>
        </p:nvPicPr>
        <p:blipFill>
          <a:blip r:embed="rId4" cstate="print"/>
          <a:srcRect/>
          <a:stretch>
            <a:fillRect/>
          </a:stretch>
        </p:blipFill>
        <p:spPr bwMode="auto">
          <a:xfrm>
            <a:off x="4644008" y="1988840"/>
            <a:ext cx="4355606" cy="44644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0"/>
            <a:ext cx="9525000" cy="714375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t>Lightning rod</a:t>
            </a:r>
            <a:br>
              <a:rPr lang="en-NZ" dirty="0" smtClean="0"/>
            </a:br>
            <a:r>
              <a:rPr lang="en-NZ" dirty="0" smtClean="0"/>
              <a:t>one strike and your out</a:t>
            </a:r>
            <a:endParaRPr lang="en-NZ" dirty="0"/>
          </a:p>
        </p:txBody>
      </p:sp>
      <p:sp>
        <p:nvSpPr>
          <p:cNvPr id="4" name="Rectangle 3"/>
          <p:cNvSpPr/>
          <p:nvPr/>
        </p:nvSpPr>
        <p:spPr>
          <a:xfrm>
            <a:off x="0" y="1556793"/>
            <a:ext cx="3779912" cy="5355312"/>
          </a:xfrm>
          <a:prstGeom prst="rect">
            <a:avLst/>
          </a:prstGeom>
        </p:spPr>
        <p:txBody>
          <a:bodyPr wrap="square">
            <a:spAutoFit/>
          </a:bodyPr>
          <a:lstStyle/>
          <a:p>
            <a:r>
              <a:rPr lang="en-NZ" dirty="0" smtClean="0"/>
              <a:t>Lightning Rod once lived in the majestic Cloud Kingdom, where his countless acts of heroism along with his winning smile and electric physique made him the most famous storm giant in the realm.  He was a true celebrity, and the palace halls were littered with statues of the </a:t>
            </a:r>
            <a:r>
              <a:rPr lang="en-NZ" dirty="0" err="1" smtClean="0"/>
              <a:t>chiseled</a:t>
            </a:r>
            <a:r>
              <a:rPr lang="en-NZ" dirty="0" smtClean="0"/>
              <a:t> hero.  But all the praise and admiration could never quite satisfy Rod, who yearned for something more.  As luck would have it, he met an adventurous young dragon named </a:t>
            </a:r>
            <a:r>
              <a:rPr lang="en-NZ" dirty="0" err="1" smtClean="0"/>
              <a:t>Spyro</a:t>
            </a:r>
            <a:r>
              <a:rPr lang="en-NZ" dirty="0" smtClean="0"/>
              <a:t>, who told him fantastic stories of faraway places and dangerous adventures.  Rod was spellbound, and he set off with </a:t>
            </a:r>
            <a:r>
              <a:rPr lang="en-NZ" dirty="0" err="1" smtClean="0"/>
              <a:t>Spyro</a:t>
            </a:r>
            <a:r>
              <a:rPr lang="en-NZ" dirty="0" smtClean="0"/>
              <a:t> to seek an audience with Eon to join the </a:t>
            </a:r>
            <a:r>
              <a:rPr lang="en-NZ" dirty="0" err="1" smtClean="0"/>
              <a:t>Skylanders</a:t>
            </a:r>
            <a:r>
              <a:rPr lang="en-NZ" dirty="0" smtClean="0"/>
              <a:t>.</a:t>
            </a:r>
            <a:endParaRPr lang="en-NZ" dirty="0"/>
          </a:p>
        </p:txBody>
      </p:sp>
      <p:pic>
        <p:nvPicPr>
          <p:cNvPr id="2051" name="Picture 3"/>
          <p:cNvPicPr>
            <a:picLocks noChangeAspect="1" noChangeArrowheads="1"/>
          </p:cNvPicPr>
          <p:nvPr/>
        </p:nvPicPr>
        <p:blipFill>
          <a:blip r:embed="rId4" cstate="print"/>
          <a:srcRect/>
          <a:stretch>
            <a:fillRect/>
          </a:stretch>
        </p:blipFill>
        <p:spPr bwMode="auto">
          <a:xfrm>
            <a:off x="4391472" y="1412776"/>
            <a:ext cx="4752528"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0"/>
            <a:ext cx="9525000" cy="714375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t>Warnado</a:t>
            </a:r>
            <a:r>
              <a:rPr lang="en-NZ" dirty="0" smtClean="0"/>
              <a:t/>
            </a:r>
            <a:br>
              <a:rPr lang="en-NZ" dirty="0" smtClean="0"/>
            </a:br>
            <a:r>
              <a:rPr lang="en-NZ" dirty="0" smtClean="0"/>
              <a:t>for the wind</a:t>
            </a:r>
            <a:endParaRPr lang="en-NZ" dirty="0"/>
          </a:p>
        </p:txBody>
      </p:sp>
      <p:sp>
        <p:nvSpPr>
          <p:cNvPr id="5" name="Rectangle 4"/>
          <p:cNvSpPr/>
          <p:nvPr/>
        </p:nvSpPr>
        <p:spPr>
          <a:xfrm>
            <a:off x="467544" y="1556792"/>
            <a:ext cx="2736304" cy="4524315"/>
          </a:xfrm>
          <a:prstGeom prst="rect">
            <a:avLst/>
          </a:prstGeom>
        </p:spPr>
        <p:txBody>
          <a:bodyPr wrap="square">
            <a:spAutoFit/>
          </a:bodyPr>
          <a:lstStyle/>
          <a:p>
            <a:r>
              <a:rPr lang="en-NZ" dirty="0" err="1" smtClean="0"/>
              <a:t>Warnado</a:t>
            </a:r>
            <a:r>
              <a:rPr lang="en-NZ" dirty="0" smtClean="0"/>
              <a:t> was hatched in the fury of a rare and powerful Enchanted Twister.  Although initially frightened and quite dizzy, over the passing years he grew to enjoy his whirling surroundings and learned many abilities and secrets of the Air Element.  This led to </a:t>
            </a:r>
            <a:r>
              <a:rPr lang="en-NZ" dirty="0" err="1" smtClean="0"/>
              <a:t>Warnado</a:t>
            </a:r>
            <a:r>
              <a:rPr lang="en-NZ" dirty="0" smtClean="0"/>
              <a:t> becoming a powerful force and the only known turtle of his kind.  Now, the only time he gets dizzy is when standing still.</a:t>
            </a:r>
            <a:endParaRPr lang="en-NZ" dirty="0"/>
          </a:p>
        </p:txBody>
      </p:sp>
      <p:pic>
        <p:nvPicPr>
          <p:cNvPr id="3075" name="Picture 3"/>
          <p:cNvPicPr>
            <a:picLocks noChangeAspect="1" noChangeArrowheads="1"/>
          </p:cNvPicPr>
          <p:nvPr/>
        </p:nvPicPr>
        <p:blipFill>
          <a:blip r:embed="rId4" cstate="print"/>
          <a:srcRect/>
          <a:stretch>
            <a:fillRect/>
          </a:stretch>
        </p:blipFill>
        <p:spPr bwMode="auto">
          <a:xfrm>
            <a:off x="4499992" y="1772816"/>
            <a:ext cx="4032448"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0"/>
            <a:ext cx="9525000" cy="714375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t>Whirlwind</a:t>
            </a:r>
            <a:br>
              <a:rPr lang="en-NZ" dirty="0" smtClean="0"/>
            </a:br>
            <a:r>
              <a:rPr lang="en-NZ" dirty="0" smtClean="0"/>
              <a:t>twists of fury </a:t>
            </a:r>
            <a:endParaRPr lang="en-NZ" dirty="0"/>
          </a:p>
        </p:txBody>
      </p:sp>
      <p:sp>
        <p:nvSpPr>
          <p:cNvPr id="5" name="Rectangle 4"/>
          <p:cNvSpPr/>
          <p:nvPr/>
        </p:nvSpPr>
        <p:spPr>
          <a:xfrm>
            <a:off x="0" y="1484784"/>
            <a:ext cx="3923928" cy="5616624"/>
          </a:xfrm>
          <a:prstGeom prst="rect">
            <a:avLst/>
          </a:prstGeom>
        </p:spPr>
        <p:txBody>
          <a:bodyPr wrap="square">
            <a:spAutoFit/>
          </a:bodyPr>
          <a:lstStyle/>
          <a:p>
            <a:r>
              <a:rPr lang="en-NZ" dirty="0" smtClean="0"/>
              <a:t>Whirlwind is an air dragon with unicorn ancestry – two species that could not be more opposite in nature, which made her never quite fit in with either group.  Other dragons were envious of her beauty, while unicorns shunned her for her ability to fly.  But Whirlwind found peace within the dark and stormy clouds, where she learned to harness the tempest power within her.  Despite her turbulent youth, she was the first to defend both dragons and unicorns when the trolls began hunting them, unleashing her ferocity in a brilliant and powerful rainbow that could be seen throughout many regions of </a:t>
            </a:r>
            <a:r>
              <a:rPr lang="en-NZ" dirty="0" err="1" smtClean="0"/>
              <a:t>Skylands</a:t>
            </a:r>
            <a:r>
              <a:rPr lang="en-NZ" dirty="0" smtClean="0"/>
              <a:t>.  From that day forward, evil-doers would quake when dark clouds brewed, and run from the rainbow that followed the storm.</a:t>
            </a:r>
            <a:endParaRPr lang="en-NZ" dirty="0"/>
          </a:p>
        </p:txBody>
      </p:sp>
      <p:pic>
        <p:nvPicPr>
          <p:cNvPr id="4099" name="Picture 3"/>
          <p:cNvPicPr>
            <a:picLocks noChangeAspect="1" noChangeArrowheads="1"/>
          </p:cNvPicPr>
          <p:nvPr/>
        </p:nvPicPr>
        <p:blipFill>
          <a:blip r:embed="rId4" cstate="print"/>
          <a:srcRect/>
          <a:stretch>
            <a:fillRect/>
          </a:stretch>
        </p:blipFill>
        <p:spPr bwMode="auto">
          <a:xfrm>
            <a:off x="4283968" y="1916832"/>
            <a:ext cx="4148340"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2776"/>
          </a:xfrm>
        </p:spPr>
        <p:txBody>
          <a:bodyPr>
            <a:normAutofit/>
          </a:bodyPr>
          <a:lstStyle/>
          <a:p>
            <a:r>
              <a:rPr lang="en-NZ" sz="4000" dirty="0" err="1" smtClean="0">
                <a:solidFill>
                  <a:srgbClr val="FFFF00"/>
                </a:solidFill>
                <a:latin typeface="Algerian" pitchFamily="82" charset="0"/>
              </a:rPr>
              <a:t>Voodood</a:t>
            </a:r>
            <a:r>
              <a:rPr lang="en-NZ" sz="4000" dirty="0" smtClean="0">
                <a:solidFill>
                  <a:srgbClr val="FFFF00"/>
                </a:solidFill>
                <a:latin typeface="Algerian" pitchFamily="82" charset="0"/>
              </a:rPr>
              <a:t/>
            </a:r>
            <a:br>
              <a:rPr lang="en-NZ" sz="4000" dirty="0" smtClean="0">
                <a:solidFill>
                  <a:srgbClr val="FFFF00"/>
                </a:solidFill>
                <a:latin typeface="Algerian" pitchFamily="82" charset="0"/>
              </a:rPr>
            </a:br>
            <a:r>
              <a:rPr lang="en-NZ" sz="4000" dirty="0" smtClean="0">
                <a:solidFill>
                  <a:srgbClr val="FFFF00"/>
                </a:solidFill>
                <a:latin typeface="Algerian" pitchFamily="82" charset="0"/>
              </a:rPr>
              <a:t>axe first questions later</a:t>
            </a:r>
            <a:endParaRPr lang="en-NZ" sz="4000" dirty="0">
              <a:solidFill>
                <a:srgbClr val="FFFF00"/>
              </a:solidFill>
              <a:latin typeface="Algerian" pitchFamily="82" charset="0"/>
            </a:endParaRPr>
          </a:p>
        </p:txBody>
      </p:sp>
      <p:sp>
        <p:nvSpPr>
          <p:cNvPr id="4" name="Rectangle 3"/>
          <p:cNvSpPr/>
          <p:nvPr/>
        </p:nvSpPr>
        <p:spPr>
          <a:xfrm>
            <a:off x="0" y="1412776"/>
            <a:ext cx="3635896" cy="5445224"/>
          </a:xfrm>
          <a:prstGeom prst="rect">
            <a:avLst/>
          </a:prstGeom>
        </p:spPr>
        <p:txBody>
          <a:bodyPr wrap="square">
            <a:spAutoFit/>
          </a:bodyPr>
          <a:lstStyle/>
          <a:p>
            <a:r>
              <a:rPr lang="en-NZ" dirty="0" err="1" smtClean="0">
                <a:solidFill>
                  <a:srgbClr val="FFFF00"/>
                </a:solidFill>
              </a:rPr>
              <a:t>Voodood</a:t>
            </a:r>
            <a:r>
              <a:rPr lang="en-NZ" dirty="0" smtClean="0">
                <a:solidFill>
                  <a:srgbClr val="FFFF00"/>
                </a:solidFill>
              </a:rPr>
              <a:t> was a brave warrior among his people.  During his rite of passage as a young </a:t>
            </a:r>
            <a:r>
              <a:rPr lang="en-NZ" dirty="0" err="1" smtClean="0">
                <a:solidFill>
                  <a:srgbClr val="FFFF00"/>
                </a:solidFill>
              </a:rPr>
              <a:t>orc</a:t>
            </a:r>
            <a:r>
              <a:rPr lang="en-NZ" dirty="0" smtClean="0">
                <a:solidFill>
                  <a:srgbClr val="FFFF00"/>
                </a:solidFill>
              </a:rPr>
              <a:t>, he entered the Cave of Trials to prove his worth.  It was there he found much more than expected.  Lured by a brilliant light, </a:t>
            </a:r>
            <a:r>
              <a:rPr lang="en-NZ" dirty="0" err="1" smtClean="0">
                <a:solidFill>
                  <a:srgbClr val="FFFF00"/>
                </a:solidFill>
              </a:rPr>
              <a:t>Voodood</a:t>
            </a:r>
            <a:r>
              <a:rPr lang="en-NZ" dirty="0" smtClean="0">
                <a:solidFill>
                  <a:srgbClr val="FFFF00"/>
                </a:solidFill>
              </a:rPr>
              <a:t> discovered the skeleton of an enormous dragon with an ornate axe buried where the heart would have been.  The village was astonished when he exited the cave holding the legendary Axe </a:t>
            </a:r>
            <a:r>
              <a:rPr lang="en-NZ" dirty="0" err="1" smtClean="0">
                <a:solidFill>
                  <a:srgbClr val="FFFF00"/>
                </a:solidFill>
              </a:rPr>
              <a:t>Reaver</a:t>
            </a:r>
            <a:r>
              <a:rPr lang="en-NZ" dirty="0" smtClean="0">
                <a:solidFill>
                  <a:srgbClr val="FFFF00"/>
                </a:solidFill>
              </a:rPr>
              <a:t> and wearing the dragon skull on his head.  </a:t>
            </a:r>
            <a:r>
              <a:rPr lang="en-NZ" dirty="0" err="1" smtClean="0">
                <a:solidFill>
                  <a:srgbClr val="FFFF00"/>
                </a:solidFill>
              </a:rPr>
              <a:t>Voodood</a:t>
            </a:r>
            <a:r>
              <a:rPr lang="en-NZ" dirty="0" smtClean="0">
                <a:solidFill>
                  <a:srgbClr val="FFFF00"/>
                </a:solidFill>
              </a:rPr>
              <a:t> quickly became warrior leader and defended his homeland from many beasts and invaders until he was the last of his tribe.  Soon after, he joined the </a:t>
            </a:r>
            <a:r>
              <a:rPr lang="en-NZ" dirty="0" err="1" smtClean="0">
                <a:solidFill>
                  <a:srgbClr val="FFFF00"/>
                </a:solidFill>
              </a:rPr>
              <a:t>Skylanders</a:t>
            </a:r>
            <a:r>
              <a:rPr lang="en-NZ" dirty="0" smtClean="0">
                <a:solidFill>
                  <a:srgbClr val="FFFF00"/>
                </a:solidFill>
              </a:rPr>
              <a:t>.</a:t>
            </a:r>
            <a:endParaRPr lang="en-NZ" dirty="0">
              <a:solidFill>
                <a:srgbClr val="FFFF00"/>
              </a:solidFill>
            </a:endParaRPr>
          </a:p>
        </p:txBody>
      </p:sp>
      <p:pic>
        <p:nvPicPr>
          <p:cNvPr id="2050" name="Picture 2"/>
          <p:cNvPicPr>
            <a:picLocks noChangeAspect="1" noChangeArrowheads="1"/>
          </p:cNvPicPr>
          <p:nvPr/>
        </p:nvPicPr>
        <p:blipFill>
          <a:blip r:embed="rId4" cstate="print"/>
          <a:srcRect/>
          <a:stretch>
            <a:fillRect/>
          </a:stretch>
        </p:blipFill>
        <p:spPr bwMode="auto">
          <a:xfrm>
            <a:off x="3923928" y="1484784"/>
            <a:ext cx="4836058" cy="4968552"/>
          </a:xfrm>
          <a:prstGeom prst="rect">
            <a:avLst/>
          </a:prstGeom>
          <a:noFill/>
          <a:ln w="9525">
            <a:noFill/>
            <a:miter lim="800000"/>
            <a:headEnd/>
            <a:tailEnd/>
          </a:ln>
          <a:effectLst>
            <a:innerShdw blurRad="63500" dist="50800" dir="2700000">
              <a:prstClr val="black">
                <a:alpha val="50000"/>
              </a:prstClr>
            </a:inn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0"/>
            <a:ext cx="9525000" cy="714375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t>Sonic boom</a:t>
            </a:r>
            <a:br>
              <a:rPr lang="en-NZ" dirty="0" smtClean="0"/>
            </a:br>
            <a:r>
              <a:rPr lang="en-NZ" dirty="0" smtClean="0"/>
              <a:t>full </a:t>
            </a:r>
            <a:r>
              <a:rPr lang="en-NZ" smtClean="0"/>
              <a:t>scream ahead</a:t>
            </a:r>
            <a:endParaRPr lang="en-NZ" dirty="0"/>
          </a:p>
        </p:txBody>
      </p:sp>
      <p:sp>
        <p:nvSpPr>
          <p:cNvPr id="5" name="Rectangle 4"/>
          <p:cNvSpPr/>
          <p:nvPr/>
        </p:nvSpPr>
        <p:spPr>
          <a:xfrm>
            <a:off x="0" y="980729"/>
            <a:ext cx="3275856" cy="5632311"/>
          </a:xfrm>
          <a:prstGeom prst="rect">
            <a:avLst/>
          </a:prstGeom>
        </p:spPr>
        <p:txBody>
          <a:bodyPr wrap="square">
            <a:spAutoFit/>
          </a:bodyPr>
          <a:lstStyle/>
          <a:p>
            <a:r>
              <a:rPr lang="en-NZ" dirty="0" smtClean="0"/>
              <a:t>Long ago, Sonic Boom took refuge high atop a mountain peak in the far reaches of </a:t>
            </a:r>
            <a:r>
              <a:rPr lang="en-NZ" dirty="0" err="1" smtClean="0"/>
              <a:t>Skylands</a:t>
            </a:r>
            <a:r>
              <a:rPr lang="en-NZ" dirty="0" smtClean="0"/>
              <a:t>, hoping to keep her griffin hatchlings safe.  But despite her precautions, a devious wizard tracked her down and placed a wicked curse on the griffin eggs.  Once hatched, the young hatchlings can live for only mere moments before they magically return to their shells... only to be hatched again in an endless cycle.  Wanting to prevent such evil from happening to others, Sonic Boom joined the </a:t>
            </a:r>
            <a:r>
              <a:rPr lang="en-NZ" dirty="0" err="1" smtClean="0"/>
              <a:t>Skylanders</a:t>
            </a:r>
            <a:r>
              <a:rPr lang="en-NZ" dirty="0" smtClean="0"/>
              <a:t> and has trained her young to defend </a:t>
            </a:r>
            <a:r>
              <a:rPr lang="en-NZ" dirty="0" err="1" smtClean="0"/>
              <a:t>Skylands</a:t>
            </a:r>
            <a:r>
              <a:rPr lang="en-NZ" dirty="0" smtClean="0"/>
              <a:t> each time they are hatched.</a:t>
            </a:r>
            <a:endParaRPr lang="en-NZ" dirty="0"/>
          </a:p>
        </p:txBody>
      </p:sp>
      <p:pic>
        <p:nvPicPr>
          <p:cNvPr id="5123" name="Picture 3"/>
          <p:cNvPicPr>
            <a:picLocks noChangeAspect="1" noChangeArrowheads="1"/>
          </p:cNvPicPr>
          <p:nvPr/>
        </p:nvPicPr>
        <p:blipFill>
          <a:blip r:embed="rId4" cstate="print"/>
          <a:srcRect/>
          <a:stretch>
            <a:fillRect/>
          </a:stretch>
        </p:blipFill>
        <p:spPr bwMode="auto">
          <a:xfrm>
            <a:off x="4355976" y="1628800"/>
            <a:ext cx="4104456" cy="4104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http://www.karmatalk.com/images/black%20rocks.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395536" y="476672"/>
            <a:ext cx="8229600" cy="994122"/>
          </a:xfrm>
        </p:spPr>
        <p:txBody>
          <a:bodyPr>
            <a:normAutofit fontScale="90000"/>
          </a:bodyPr>
          <a:lstStyle/>
          <a:p>
            <a:r>
              <a:rPr lang="en-NZ" i="1" dirty="0" smtClean="0">
                <a:solidFill>
                  <a:schemeClr val="bg1"/>
                </a:solidFill>
              </a:rPr>
              <a:t>Prism break</a:t>
            </a:r>
            <a:br>
              <a:rPr lang="en-NZ" i="1" dirty="0" smtClean="0">
                <a:solidFill>
                  <a:schemeClr val="bg1"/>
                </a:solidFill>
              </a:rPr>
            </a:br>
            <a:r>
              <a:rPr lang="en-NZ" i="1" dirty="0" smtClean="0">
                <a:solidFill>
                  <a:schemeClr val="bg1"/>
                </a:solidFill>
              </a:rPr>
              <a:t>"</a:t>
            </a:r>
            <a:r>
              <a:rPr lang="en-NZ" i="1" dirty="0" smtClean="0">
                <a:solidFill>
                  <a:schemeClr val="bg1"/>
                </a:solidFill>
              </a:rPr>
              <a:t>The Beam is Supreme</a:t>
            </a:r>
            <a:r>
              <a:rPr lang="en-NZ" i="1" dirty="0" smtClean="0">
                <a:solidFill>
                  <a:schemeClr val="bg1"/>
                </a:solidFill>
              </a:rPr>
              <a:t>!“</a:t>
            </a:r>
            <a:r>
              <a:rPr lang="en-NZ" i="1" dirty="0" smtClean="0"/>
              <a:t/>
            </a:r>
            <a:br>
              <a:rPr lang="en-NZ" i="1" dirty="0" smtClean="0"/>
            </a:br>
            <a:endParaRPr lang="en-NZ" dirty="0"/>
          </a:p>
        </p:txBody>
      </p:sp>
      <p:sp>
        <p:nvSpPr>
          <p:cNvPr id="4" name="Content Placeholder 3"/>
          <p:cNvSpPr>
            <a:spLocks noGrp="1"/>
          </p:cNvSpPr>
          <p:nvPr>
            <p:ph idx="1"/>
          </p:nvPr>
        </p:nvSpPr>
        <p:spPr>
          <a:xfrm>
            <a:off x="0" y="1340768"/>
            <a:ext cx="3923928" cy="5517232"/>
          </a:xfrm>
        </p:spPr>
        <p:txBody>
          <a:bodyPr>
            <a:normAutofit fontScale="47500" lnSpcReduction="20000"/>
          </a:bodyPr>
          <a:lstStyle/>
          <a:p>
            <a:pPr>
              <a:buNone/>
            </a:pPr>
            <a:r>
              <a:rPr lang="en-NZ" sz="4000" dirty="0" smtClean="0">
                <a:solidFill>
                  <a:schemeClr val="bg1"/>
                </a:solidFill>
              </a:rPr>
              <a:t>     Prism </a:t>
            </a:r>
            <a:r>
              <a:rPr lang="en-NZ" sz="4000" dirty="0" smtClean="0">
                <a:solidFill>
                  <a:schemeClr val="bg1"/>
                </a:solidFill>
              </a:rPr>
              <a:t>Break was once a fearsome rock golem who didn’t like to be disturbed. Then, an accidental cave-in left him buried underground. One hundred years later, a mining expedition digging for valuable jewels discovered him by chance with a well-placed blow from a pick axe – something Prism Break doesn’t talk about. After 100 years of solitude, he found that the pressure of the earth had transformed him emotionally as well as physically, turning his crude rocky arms into incredible gems with powerful energy. Grateful for being free of his earthly prison, Prism Break decided to put his new abilities to good use and dedicated himself to protecting </a:t>
            </a:r>
            <a:r>
              <a:rPr lang="en-NZ" sz="4000" dirty="0" err="1" smtClean="0">
                <a:solidFill>
                  <a:schemeClr val="bg1"/>
                </a:solidFill>
              </a:rPr>
              <a:t>Skylands</a:t>
            </a:r>
            <a:r>
              <a:rPr lang="en-NZ" sz="4000" dirty="0" smtClean="0">
                <a:solidFill>
                  <a:schemeClr val="bg1"/>
                </a:solidFill>
              </a:rPr>
              <a:t>.</a:t>
            </a:r>
          </a:p>
          <a:p>
            <a:pPr>
              <a:buNone/>
            </a:pPr>
            <a:r>
              <a:rPr lang="en-NZ" dirty="0" smtClean="0"/>
              <a:t> </a:t>
            </a:r>
          </a:p>
          <a:p>
            <a:pPr>
              <a:buNone/>
            </a:pPr>
            <a:endParaRPr lang="en-NZ" dirty="0"/>
          </a:p>
        </p:txBody>
      </p:sp>
      <p:pic>
        <p:nvPicPr>
          <p:cNvPr id="4098" name="Picture 2" descr="http://images5.fanpop.com/image/photos/29200000/Skylanders-Prism-Break-spyro-the-dragon-29265679-500-500.jpg"/>
          <p:cNvPicPr>
            <a:picLocks noChangeAspect="1" noChangeArrowheads="1"/>
          </p:cNvPicPr>
          <p:nvPr/>
        </p:nvPicPr>
        <p:blipFill>
          <a:blip r:embed="rId4" cstate="print"/>
          <a:srcRect/>
          <a:stretch>
            <a:fillRect/>
          </a:stretch>
        </p:blipFill>
        <p:spPr bwMode="auto">
          <a:xfrm>
            <a:off x="4391472" y="1556792"/>
            <a:ext cx="4752528" cy="475252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dirty="0"/>
          </a:p>
        </p:txBody>
      </p:sp>
      <p:pic>
        <p:nvPicPr>
          <p:cNvPr id="2050" name="Picture 2" descr="http://www.karmatalk.com/images/black%20rocks.jpg"/>
          <p:cNvPicPr>
            <a:picLocks noChangeAspect="1" noChangeArrowheads="1"/>
          </p:cNvPicPr>
          <p:nvPr/>
        </p:nvPicPr>
        <p:blipFill>
          <a:blip r:embed="rId3" cstate="print"/>
          <a:srcRect/>
          <a:stretch>
            <a:fillRect/>
          </a:stretch>
        </p:blipFill>
        <p:spPr bwMode="auto">
          <a:xfrm>
            <a:off x="-1" y="0"/>
            <a:ext cx="9161446" cy="6858000"/>
          </a:xfrm>
          <a:prstGeom prst="rect">
            <a:avLst/>
          </a:prstGeom>
          <a:noFill/>
        </p:spPr>
      </p:pic>
      <p:sp>
        <p:nvSpPr>
          <p:cNvPr id="5" name="Rectangle 4"/>
          <p:cNvSpPr/>
          <p:nvPr/>
        </p:nvSpPr>
        <p:spPr>
          <a:xfrm>
            <a:off x="827584" y="0"/>
            <a:ext cx="7560840" cy="1446550"/>
          </a:xfrm>
          <a:prstGeom prst="rect">
            <a:avLst/>
          </a:prstGeom>
        </p:spPr>
        <p:txBody>
          <a:bodyPr wrap="square">
            <a:spAutoFit/>
          </a:bodyPr>
          <a:lstStyle/>
          <a:p>
            <a:pPr algn="ctr"/>
            <a:r>
              <a:rPr lang="en-NZ" sz="4400" i="1" dirty="0" smtClean="0">
                <a:solidFill>
                  <a:schemeClr val="bg1"/>
                </a:solidFill>
              </a:rPr>
              <a:t>Bash</a:t>
            </a:r>
          </a:p>
          <a:p>
            <a:pPr algn="ctr"/>
            <a:r>
              <a:rPr lang="en-NZ" sz="4400" i="1" dirty="0" smtClean="0">
                <a:solidFill>
                  <a:schemeClr val="bg1"/>
                </a:solidFill>
              </a:rPr>
              <a:t>"</a:t>
            </a:r>
            <a:r>
              <a:rPr lang="en-NZ" sz="4400" i="1" dirty="0" smtClean="0">
                <a:solidFill>
                  <a:schemeClr val="bg1"/>
                </a:solidFill>
              </a:rPr>
              <a:t>Rock and Roll!"</a:t>
            </a:r>
            <a:endParaRPr lang="en-NZ" sz="4400" dirty="0">
              <a:solidFill>
                <a:schemeClr val="bg1"/>
              </a:solidFill>
            </a:endParaRPr>
          </a:p>
        </p:txBody>
      </p:sp>
      <p:pic>
        <p:nvPicPr>
          <p:cNvPr id="2052" name="Picture 4" descr="BashGiantsArtwork.png"/>
          <p:cNvPicPr>
            <a:picLocks noChangeAspect="1" noChangeArrowheads="1"/>
          </p:cNvPicPr>
          <p:nvPr/>
        </p:nvPicPr>
        <p:blipFill>
          <a:blip r:embed="rId4" cstate="print"/>
          <a:srcRect/>
          <a:stretch>
            <a:fillRect/>
          </a:stretch>
        </p:blipFill>
        <p:spPr bwMode="auto">
          <a:xfrm>
            <a:off x="4370674" y="2190568"/>
            <a:ext cx="4620767" cy="3744416"/>
          </a:xfrm>
          <a:prstGeom prst="rect">
            <a:avLst/>
          </a:prstGeom>
          <a:noFill/>
        </p:spPr>
      </p:pic>
      <p:sp>
        <p:nvSpPr>
          <p:cNvPr id="6" name="Rectangle 5"/>
          <p:cNvSpPr/>
          <p:nvPr/>
        </p:nvSpPr>
        <p:spPr>
          <a:xfrm>
            <a:off x="179512" y="1772816"/>
            <a:ext cx="4248472" cy="4939814"/>
          </a:xfrm>
          <a:prstGeom prst="rect">
            <a:avLst/>
          </a:prstGeom>
        </p:spPr>
        <p:txBody>
          <a:bodyPr wrap="square">
            <a:spAutoFit/>
          </a:bodyPr>
          <a:lstStyle/>
          <a:p>
            <a:r>
              <a:rPr lang="en-NZ" sz="2100" dirty="0" smtClean="0">
                <a:solidFill>
                  <a:schemeClr val="bg1"/>
                </a:solidFill>
              </a:rPr>
              <a:t>Bash spent most of his early </a:t>
            </a:r>
            <a:r>
              <a:rPr lang="en-NZ" sz="2100" dirty="0" err="1" smtClean="0">
                <a:solidFill>
                  <a:schemeClr val="bg1"/>
                </a:solidFill>
              </a:rPr>
              <a:t>dragonhood</a:t>
            </a:r>
            <a:r>
              <a:rPr lang="en-NZ" sz="2100" dirty="0" smtClean="0">
                <a:solidFill>
                  <a:schemeClr val="bg1"/>
                </a:solidFill>
              </a:rPr>
              <a:t> staring into the sky, watching the flying creatures of </a:t>
            </a:r>
            <a:r>
              <a:rPr lang="en-NZ" sz="2100" dirty="0" err="1" smtClean="0">
                <a:solidFill>
                  <a:schemeClr val="bg1"/>
                </a:solidFill>
              </a:rPr>
              <a:t>Skylands</a:t>
            </a:r>
            <a:r>
              <a:rPr lang="en-NZ" sz="2100" dirty="0" smtClean="0">
                <a:solidFill>
                  <a:schemeClr val="bg1"/>
                </a:solidFill>
              </a:rPr>
              <a:t> soar amongst the clouds. Determined to join them, he learned how to curl himself into a ball and roll with incredible momentum in a vain attempt to take flight. Over the years, his skin hardened, forming a natural protective </a:t>
            </a:r>
            <a:r>
              <a:rPr lang="en-NZ" sz="2100" dirty="0" smtClean="0">
                <a:solidFill>
                  <a:schemeClr val="bg1"/>
                </a:solidFill>
              </a:rPr>
              <a:t>armour </a:t>
            </a:r>
            <a:r>
              <a:rPr lang="en-NZ" sz="2100" dirty="0" smtClean="0">
                <a:solidFill>
                  <a:schemeClr val="bg1"/>
                </a:solidFill>
              </a:rPr>
              <a:t>unlike any other creature. He now thunders through </a:t>
            </a:r>
            <a:r>
              <a:rPr lang="en-NZ" sz="2100" dirty="0" err="1" smtClean="0">
                <a:solidFill>
                  <a:schemeClr val="bg1"/>
                </a:solidFill>
              </a:rPr>
              <a:t>Skylands</a:t>
            </a:r>
            <a:r>
              <a:rPr lang="en-NZ" sz="2100" dirty="0" smtClean="0">
                <a:solidFill>
                  <a:schemeClr val="bg1"/>
                </a:solidFill>
              </a:rPr>
              <a:t>, leaving a wake of destruction against any who threaten it. Despite his thick skin, he still gets a bit touchy about his inability to fly.</a:t>
            </a:r>
            <a:endParaRPr lang="en-NZ" sz="21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82946" name="Picture 2" descr="http://www.karmatalk.com/images/black%20rocks.jpg"/>
          <p:cNvPicPr>
            <a:picLocks noChangeAspect="1" noChangeArrowheads="1"/>
          </p:cNvPicPr>
          <p:nvPr/>
        </p:nvPicPr>
        <p:blipFill>
          <a:blip r:embed="rId3" cstate="print"/>
          <a:srcRect/>
          <a:stretch>
            <a:fillRect/>
          </a:stretch>
        </p:blipFill>
        <p:spPr bwMode="auto">
          <a:xfrm>
            <a:off x="-1" y="0"/>
            <a:ext cx="9161447" cy="6858000"/>
          </a:xfrm>
          <a:prstGeom prst="rect">
            <a:avLst/>
          </a:prstGeom>
          <a:noFill/>
        </p:spPr>
      </p:pic>
      <p:pic>
        <p:nvPicPr>
          <p:cNvPr id="82948" name="Picture 4" descr="Dino-Rang.jpg"/>
          <p:cNvPicPr>
            <a:picLocks noChangeAspect="1" noChangeArrowheads="1"/>
          </p:cNvPicPr>
          <p:nvPr/>
        </p:nvPicPr>
        <p:blipFill>
          <a:blip r:embed="rId4" cstate="print"/>
          <a:srcRect/>
          <a:stretch>
            <a:fillRect/>
          </a:stretch>
        </p:blipFill>
        <p:spPr bwMode="auto">
          <a:xfrm>
            <a:off x="4572000" y="2132856"/>
            <a:ext cx="4355604" cy="4464496"/>
          </a:xfrm>
          <a:prstGeom prst="rect">
            <a:avLst/>
          </a:prstGeom>
          <a:noFill/>
        </p:spPr>
      </p:pic>
      <p:sp>
        <p:nvSpPr>
          <p:cNvPr id="6" name="Rectangle 5"/>
          <p:cNvSpPr/>
          <p:nvPr/>
        </p:nvSpPr>
        <p:spPr>
          <a:xfrm>
            <a:off x="0" y="2060848"/>
            <a:ext cx="4572000" cy="4401205"/>
          </a:xfrm>
          <a:prstGeom prst="rect">
            <a:avLst/>
          </a:prstGeom>
        </p:spPr>
        <p:txBody>
          <a:bodyPr wrap="square">
            <a:spAutoFit/>
          </a:bodyPr>
          <a:lstStyle/>
          <a:p>
            <a:pPr fontAlgn="base"/>
            <a:r>
              <a:rPr lang="en-NZ" sz="2000" dirty="0" smtClean="0">
                <a:solidFill>
                  <a:schemeClr val="bg1"/>
                </a:solidFill>
              </a:rPr>
              <a:t>For years, Dino-Rang trained to use the weapons of his tribe – earthen boomerangs. His people were skilled hunters in a world far away from the realm of </a:t>
            </a:r>
            <a:r>
              <a:rPr lang="en-NZ" sz="2000" dirty="0" err="1" smtClean="0">
                <a:solidFill>
                  <a:schemeClr val="bg1"/>
                </a:solidFill>
              </a:rPr>
              <a:t>Skylands</a:t>
            </a:r>
            <a:r>
              <a:rPr lang="en-NZ" sz="2000" dirty="0" smtClean="0">
                <a:solidFill>
                  <a:schemeClr val="bg1"/>
                </a:solidFill>
              </a:rPr>
              <a:t>. As he slept one night, a freak portal suddenly opened beneath him. Unsure of how or why he arrived in </a:t>
            </a:r>
            <a:r>
              <a:rPr lang="en-NZ" sz="2000" dirty="0" err="1" smtClean="0">
                <a:solidFill>
                  <a:schemeClr val="bg1"/>
                </a:solidFill>
              </a:rPr>
              <a:t>Skylands</a:t>
            </a:r>
            <a:r>
              <a:rPr lang="en-NZ" sz="2000" dirty="0" smtClean="0">
                <a:solidFill>
                  <a:schemeClr val="bg1"/>
                </a:solidFill>
              </a:rPr>
              <a:t>, Dino-Rang set out to explore the world that was suddenly his new home. Eventually becoming a </a:t>
            </a:r>
            <a:r>
              <a:rPr lang="en-NZ" sz="2000" dirty="0" err="1" smtClean="0">
                <a:solidFill>
                  <a:schemeClr val="bg1"/>
                </a:solidFill>
              </a:rPr>
              <a:t>Skylander</a:t>
            </a:r>
            <a:r>
              <a:rPr lang="en-NZ" sz="2000" dirty="0" smtClean="0">
                <a:solidFill>
                  <a:schemeClr val="bg1"/>
                </a:solidFill>
              </a:rPr>
              <a:t>, he now fights with his own brand of </a:t>
            </a:r>
            <a:r>
              <a:rPr lang="en-NZ" sz="2000" dirty="0" err="1" smtClean="0">
                <a:solidFill>
                  <a:schemeClr val="bg1"/>
                </a:solidFill>
              </a:rPr>
              <a:t>dino</a:t>
            </a:r>
            <a:r>
              <a:rPr lang="en-NZ" sz="2000" dirty="0" smtClean="0">
                <a:solidFill>
                  <a:schemeClr val="bg1"/>
                </a:solidFill>
              </a:rPr>
              <a:t>-justice, while seeking out the fabled Twin Diamond Boomerangs, which he believes could hold the clues to his greater destiny</a:t>
            </a:r>
            <a:r>
              <a:rPr lang="en-NZ" sz="2000" dirty="0" smtClean="0">
                <a:solidFill>
                  <a:schemeClr val="bg1"/>
                </a:solidFill>
              </a:rPr>
              <a:t>.</a:t>
            </a:r>
            <a:endParaRPr lang="en-NZ" sz="2000" dirty="0" smtClean="0">
              <a:solidFill>
                <a:schemeClr val="bg1"/>
              </a:solidFill>
            </a:endParaRPr>
          </a:p>
        </p:txBody>
      </p:sp>
      <p:sp>
        <p:nvSpPr>
          <p:cNvPr id="7" name="Rectangle 6"/>
          <p:cNvSpPr/>
          <p:nvPr/>
        </p:nvSpPr>
        <p:spPr>
          <a:xfrm>
            <a:off x="395536" y="332656"/>
            <a:ext cx="7950488" cy="1446550"/>
          </a:xfrm>
          <a:prstGeom prst="rect">
            <a:avLst/>
          </a:prstGeom>
        </p:spPr>
        <p:txBody>
          <a:bodyPr wrap="square">
            <a:spAutoFit/>
          </a:bodyPr>
          <a:lstStyle/>
          <a:p>
            <a:pPr algn="ctr"/>
            <a:r>
              <a:rPr lang="en-NZ" sz="4400" dirty="0" smtClean="0">
                <a:solidFill>
                  <a:schemeClr val="bg1"/>
                </a:solidFill>
              </a:rPr>
              <a:t>Dino-Rang</a:t>
            </a:r>
          </a:p>
          <a:p>
            <a:pPr algn="ctr"/>
            <a:r>
              <a:rPr lang="en-NZ" sz="4400" dirty="0" smtClean="0">
                <a:solidFill>
                  <a:schemeClr val="bg1"/>
                </a:solidFill>
              </a:rPr>
              <a:t>“Come, rang or shine!”</a:t>
            </a:r>
            <a:endParaRPr lang="en-NZ" sz="4400"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80898" name="Picture 2" descr="http://www.karmatalk.com/images/black%20rocks.jpg"/>
          <p:cNvPicPr>
            <a:picLocks noChangeAspect="1" noChangeArrowheads="1"/>
          </p:cNvPicPr>
          <p:nvPr/>
        </p:nvPicPr>
        <p:blipFill>
          <a:blip r:embed="rId3" cstate="print"/>
          <a:srcRect/>
          <a:stretch>
            <a:fillRect/>
          </a:stretch>
        </p:blipFill>
        <p:spPr bwMode="auto">
          <a:xfrm>
            <a:off x="-1" y="0"/>
            <a:ext cx="9161447" cy="6858000"/>
          </a:xfrm>
          <a:prstGeom prst="rect">
            <a:avLst/>
          </a:prstGeom>
          <a:noFill/>
        </p:spPr>
      </p:pic>
      <p:sp>
        <p:nvSpPr>
          <p:cNvPr id="5" name="Rectangle 4"/>
          <p:cNvSpPr/>
          <p:nvPr/>
        </p:nvSpPr>
        <p:spPr>
          <a:xfrm>
            <a:off x="395536" y="1772816"/>
            <a:ext cx="4032448" cy="5016758"/>
          </a:xfrm>
          <a:prstGeom prst="rect">
            <a:avLst/>
          </a:prstGeom>
        </p:spPr>
        <p:txBody>
          <a:bodyPr wrap="square">
            <a:spAutoFit/>
          </a:bodyPr>
          <a:lstStyle/>
          <a:p>
            <a:r>
              <a:rPr lang="en-NZ" sz="2000" dirty="0" err="1" smtClean="0">
                <a:solidFill>
                  <a:schemeClr val="bg1"/>
                </a:solidFill>
              </a:rPr>
              <a:t>Terrafin</a:t>
            </a:r>
            <a:r>
              <a:rPr lang="en-NZ" sz="2000" dirty="0" smtClean="0">
                <a:solidFill>
                  <a:schemeClr val="bg1"/>
                </a:solidFill>
              </a:rPr>
              <a:t> hails from The Dirt Seas, where it was common to swim, bathe, and even snorkel beneath the ground. But a powerful explosion in the sky created a blast wave that turned the ocean of sand into a vast sheet of glass, putting an end to </a:t>
            </a:r>
            <a:r>
              <a:rPr lang="en-NZ" sz="2000" dirty="0" err="1" smtClean="0">
                <a:solidFill>
                  <a:schemeClr val="bg1"/>
                </a:solidFill>
              </a:rPr>
              <a:t>Terrafin’s</a:t>
            </a:r>
            <a:r>
              <a:rPr lang="en-NZ" sz="2000" dirty="0" smtClean="0">
                <a:solidFill>
                  <a:schemeClr val="bg1"/>
                </a:solidFill>
              </a:rPr>
              <a:t> duty as the local lifeguard. Not one to stay idle, the brawny dirt shark found himself training in the art of boxing, and not long after he was local champ. Fighters came from all around to challenge him, but it was a chance meeting with a great Portal Master that led him to give up his title for a greater purpose.</a:t>
            </a:r>
            <a:endParaRPr lang="en-NZ" sz="2000" dirty="0">
              <a:solidFill>
                <a:schemeClr val="bg1"/>
              </a:solidFill>
            </a:endParaRPr>
          </a:p>
        </p:txBody>
      </p:sp>
      <p:pic>
        <p:nvPicPr>
          <p:cNvPr id="80900" name="Picture 4" descr="Series 2 Terrafin Promo.jpg"/>
          <p:cNvPicPr>
            <a:picLocks noChangeAspect="1" noChangeArrowheads="1"/>
          </p:cNvPicPr>
          <p:nvPr/>
        </p:nvPicPr>
        <p:blipFill>
          <a:blip r:embed="rId4" cstate="print"/>
          <a:srcRect/>
          <a:stretch>
            <a:fillRect/>
          </a:stretch>
        </p:blipFill>
        <p:spPr bwMode="auto">
          <a:xfrm>
            <a:off x="4716016" y="1988840"/>
            <a:ext cx="3972997" cy="4104456"/>
          </a:xfrm>
          <a:prstGeom prst="rect">
            <a:avLst/>
          </a:prstGeom>
          <a:noFill/>
        </p:spPr>
      </p:pic>
      <p:sp>
        <p:nvSpPr>
          <p:cNvPr id="7" name="TextBox 6"/>
          <p:cNvSpPr txBox="1"/>
          <p:nvPr/>
        </p:nvSpPr>
        <p:spPr>
          <a:xfrm>
            <a:off x="899592" y="404664"/>
            <a:ext cx="6624736" cy="1323439"/>
          </a:xfrm>
          <a:prstGeom prst="rect">
            <a:avLst/>
          </a:prstGeom>
          <a:noFill/>
        </p:spPr>
        <p:txBody>
          <a:bodyPr wrap="square" rtlCol="0">
            <a:spAutoFit/>
          </a:bodyPr>
          <a:lstStyle/>
          <a:p>
            <a:pPr algn="ctr"/>
            <a:r>
              <a:rPr lang="en-NZ" sz="4000" dirty="0" err="1" smtClean="0">
                <a:solidFill>
                  <a:schemeClr val="bg1"/>
                </a:solidFill>
              </a:rPr>
              <a:t>Terrafin</a:t>
            </a:r>
            <a:endParaRPr lang="en-NZ" sz="4000" dirty="0" smtClean="0">
              <a:solidFill>
                <a:schemeClr val="bg1"/>
              </a:solidFill>
            </a:endParaRPr>
          </a:p>
          <a:p>
            <a:pPr algn="ctr"/>
            <a:r>
              <a:rPr lang="en-NZ" sz="4000" i="1" dirty="0" smtClean="0">
                <a:solidFill>
                  <a:schemeClr val="bg1"/>
                </a:solidFill>
              </a:rPr>
              <a:t>"It's Feeding Time!"</a:t>
            </a:r>
            <a:endParaRPr lang="en-NZ" sz="4000" dirty="0">
              <a:solidFill>
                <a:schemeClr val="bg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rot="2232311">
            <a:off x="191674" y="2371787"/>
            <a:ext cx="8229600" cy="1143000"/>
          </a:xfrm>
        </p:spPr>
        <p:txBody>
          <a:bodyPr/>
          <a:lstStyle/>
          <a:p>
            <a:r>
              <a:rPr lang="en-NZ"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r>
              <a:rPr lang="en-NZ"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THANKS </a:t>
            </a:r>
            <a:r>
              <a:rPr lang="en-NZ"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FOR</a:t>
            </a:r>
            <a:r>
              <a:rPr lang="en-NZ"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WATCHING</a:t>
            </a:r>
            <a:r>
              <a:rPr lang="en-NZ"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endParaRPr lang="en-NZ"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7" name="Freeform 6"/>
          <p:cNvSpPr/>
          <p:nvPr/>
        </p:nvSpPr>
        <p:spPr>
          <a:xfrm>
            <a:off x="2195736" y="5301208"/>
            <a:ext cx="362084" cy="1024455"/>
          </a:xfrm>
          <a:custGeom>
            <a:avLst/>
            <a:gdLst>
              <a:gd name="connsiteX0" fmla="*/ 0 w 362084"/>
              <a:gd name="connsiteY0" fmla="*/ 0 h 1024455"/>
              <a:gd name="connsiteX1" fmla="*/ 13854 w 362084"/>
              <a:gd name="connsiteY1" fmla="*/ 595745 h 1024455"/>
              <a:gd name="connsiteX2" fmla="*/ 41563 w 362084"/>
              <a:gd name="connsiteY2" fmla="*/ 886691 h 1024455"/>
              <a:gd name="connsiteX3" fmla="*/ 27709 w 362084"/>
              <a:gd name="connsiteY3" fmla="*/ 789709 h 1024455"/>
              <a:gd name="connsiteX4" fmla="*/ 41563 w 362084"/>
              <a:gd name="connsiteY4" fmla="*/ 609600 h 1024455"/>
              <a:gd name="connsiteX5" fmla="*/ 69273 w 362084"/>
              <a:gd name="connsiteY5" fmla="*/ 581891 h 1024455"/>
              <a:gd name="connsiteX6" fmla="*/ 290945 w 362084"/>
              <a:gd name="connsiteY6" fmla="*/ 595745 h 1024455"/>
              <a:gd name="connsiteX7" fmla="*/ 332509 w 362084"/>
              <a:gd name="connsiteY7" fmla="*/ 637309 h 1024455"/>
              <a:gd name="connsiteX8" fmla="*/ 360218 w 362084"/>
              <a:gd name="connsiteY8" fmla="*/ 748145 h 1024455"/>
              <a:gd name="connsiteX9" fmla="*/ 346363 w 362084"/>
              <a:gd name="connsiteY9" fmla="*/ 942109 h 1024455"/>
              <a:gd name="connsiteX10" fmla="*/ 304800 w 362084"/>
              <a:gd name="connsiteY10" fmla="*/ 969818 h 1024455"/>
              <a:gd name="connsiteX11" fmla="*/ 207818 w 362084"/>
              <a:gd name="connsiteY11" fmla="*/ 1011381 h 1024455"/>
              <a:gd name="connsiteX12" fmla="*/ 27709 w 362084"/>
              <a:gd name="connsiteY12" fmla="*/ 997527 h 1024455"/>
              <a:gd name="connsiteX13" fmla="*/ 13854 w 362084"/>
              <a:gd name="connsiteY13" fmla="*/ 914400 h 102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084" h="1024455">
                <a:moveTo>
                  <a:pt x="0" y="0"/>
                </a:moveTo>
                <a:cubicBezTo>
                  <a:pt x="4618" y="198582"/>
                  <a:pt x="6364" y="397251"/>
                  <a:pt x="13854" y="595745"/>
                </a:cubicBezTo>
                <a:cubicBezTo>
                  <a:pt x="16356" y="662054"/>
                  <a:pt x="41563" y="823245"/>
                  <a:pt x="41563" y="886691"/>
                </a:cubicBezTo>
                <a:cubicBezTo>
                  <a:pt x="41563" y="919347"/>
                  <a:pt x="32327" y="822036"/>
                  <a:pt x="27709" y="789709"/>
                </a:cubicBezTo>
                <a:cubicBezTo>
                  <a:pt x="32327" y="729673"/>
                  <a:pt x="29754" y="668644"/>
                  <a:pt x="41563" y="609600"/>
                </a:cubicBezTo>
                <a:cubicBezTo>
                  <a:pt x="44125" y="596791"/>
                  <a:pt x="56231" y="582616"/>
                  <a:pt x="69273" y="581891"/>
                </a:cubicBezTo>
                <a:lnTo>
                  <a:pt x="290945" y="595745"/>
                </a:lnTo>
                <a:cubicBezTo>
                  <a:pt x="304800" y="609600"/>
                  <a:pt x="324401" y="619472"/>
                  <a:pt x="332509" y="637309"/>
                </a:cubicBezTo>
                <a:cubicBezTo>
                  <a:pt x="348268" y="671978"/>
                  <a:pt x="360218" y="748145"/>
                  <a:pt x="360218" y="748145"/>
                </a:cubicBezTo>
                <a:cubicBezTo>
                  <a:pt x="355600" y="812800"/>
                  <a:pt x="362084" y="879225"/>
                  <a:pt x="346363" y="942109"/>
                </a:cubicBezTo>
                <a:cubicBezTo>
                  <a:pt x="342325" y="958263"/>
                  <a:pt x="319257" y="961557"/>
                  <a:pt x="304800" y="969818"/>
                </a:cubicBezTo>
                <a:cubicBezTo>
                  <a:pt x="256863" y="997211"/>
                  <a:pt x="254449" y="995838"/>
                  <a:pt x="207818" y="1011381"/>
                </a:cubicBezTo>
                <a:cubicBezTo>
                  <a:pt x="147782" y="1006763"/>
                  <a:pt x="81566" y="1024455"/>
                  <a:pt x="27709" y="997527"/>
                </a:cubicBezTo>
                <a:cubicBezTo>
                  <a:pt x="2583" y="984964"/>
                  <a:pt x="13854" y="914400"/>
                  <a:pt x="13854" y="91440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8" name="Freeform 7"/>
          <p:cNvSpPr/>
          <p:nvPr/>
        </p:nvSpPr>
        <p:spPr>
          <a:xfrm>
            <a:off x="1979712" y="4005064"/>
            <a:ext cx="531392" cy="1085417"/>
          </a:xfrm>
          <a:custGeom>
            <a:avLst/>
            <a:gdLst>
              <a:gd name="connsiteX0" fmla="*/ 87508 w 531392"/>
              <a:gd name="connsiteY0" fmla="*/ 115599 h 1085417"/>
              <a:gd name="connsiteX1" fmla="*/ 101363 w 531392"/>
              <a:gd name="connsiteY1" fmla="*/ 461962 h 1085417"/>
              <a:gd name="connsiteX2" fmla="*/ 115218 w 531392"/>
              <a:gd name="connsiteY2" fmla="*/ 503526 h 1085417"/>
              <a:gd name="connsiteX3" fmla="*/ 198345 w 531392"/>
              <a:gd name="connsiteY3" fmla="*/ 545090 h 1085417"/>
              <a:gd name="connsiteX4" fmla="*/ 420018 w 531392"/>
              <a:gd name="connsiteY4" fmla="*/ 531235 h 1085417"/>
              <a:gd name="connsiteX5" fmla="*/ 475436 w 531392"/>
              <a:gd name="connsiteY5" fmla="*/ 448108 h 1085417"/>
              <a:gd name="connsiteX6" fmla="*/ 516999 w 531392"/>
              <a:gd name="connsiteY6" fmla="*/ 295708 h 1085417"/>
              <a:gd name="connsiteX7" fmla="*/ 503145 w 531392"/>
              <a:gd name="connsiteY7" fmla="*/ 74035 h 1085417"/>
              <a:gd name="connsiteX8" fmla="*/ 516999 w 531392"/>
              <a:gd name="connsiteY8" fmla="*/ 351126 h 1085417"/>
              <a:gd name="connsiteX9" fmla="*/ 530854 w 531392"/>
              <a:gd name="connsiteY9" fmla="*/ 683635 h 1085417"/>
              <a:gd name="connsiteX10" fmla="*/ 516999 w 531392"/>
              <a:gd name="connsiteY10" fmla="*/ 836035 h 1085417"/>
              <a:gd name="connsiteX11" fmla="*/ 420018 w 531392"/>
              <a:gd name="connsiteY11" fmla="*/ 946871 h 1085417"/>
              <a:gd name="connsiteX12" fmla="*/ 378454 w 531392"/>
              <a:gd name="connsiteY12" fmla="*/ 1002290 h 1085417"/>
              <a:gd name="connsiteX13" fmla="*/ 267618 w 531392"/>
              <a:gd name="connsiteY13" fmla="*/ 1071562 h 1085417"/>
              <a:gd name="connsiteX14" fmla="*/ 226054 w 531392"/>
              <a:gd name="connsiteY14" fmla="*/ 1085417 h 1085417"/>
              <a:gd name="connsiteX15" fmla="*/ 87508 w 531392"/>
              <a:gd name="connsiteY15" fmla="*/ 1057708 h 1085417"/>
              <a:gd name="connsiteX16" fmla="*/ 45945 w 531392"/>
              <a:gd name="connsiteY16" fmla="*/ 974581 h 1085417"/>
              <a:gd name="connsiteX17" fmla="*/ 18236 w 531392"/>
              <a:gd name="connsiteY17" fmla="*/ 946871 h 1085417"/>
              <a:gd name="connsiteX18" fmla="*/ 4381 w 531392"/>
              <a:gd name="connsiteY18" fmla="*/ 863744 h 1085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1392" h="1085417">
                <a:moveTo>
                  <a:pt x="87508" y="115599"/>
                </a:moveTo>
                <a:cubicBezTo>
                  <a:pt x="92126" y="231053"/>
                  <a:pt x="93130" y="346709"/>
                  <a:pt x="101363" y="461962"/>
                </a:cubicBezTo>
                <a:cubicBezTo>
                  <a:pt x="102404" y="476529"/>
                  <a:pt x="106095" y="492122"/>
                  <a:pt x="115218" y="503526"/>
                </a:cubicBezTo>
                <a:cubicBezTo>
                  <a:pt x="134750" y="527942"/>
                  <a:pt x="170965" y="535963"/>
                  <a:pt x="198345" y="545090"/>
                </a:cubicBezTo>
                <a:lnTo>
                  <a:pt x="420018" y="531235"/>
                </a:lnTo>
                <a:cubicBezTo>
                  <a:pt x="451450" y="520234"/>
                  <a:pt x="475436" y="448108"/>
                  <a:pt x="475436" y="448108"/>
                </a:cubicBezTo>
                <a:cubicBezTo>
                  <a:pt x="486303" y="415506"/>
                  <a:pt x="516999" y="334876"/>
                  <a:pt x="516999" y="295708"/>
                </a:cubicBezTo>
                <a:cubicBezTo>
                  <a:pt x="516999" y="221673"/>
                  <a:pt x="503145" y="0"/>
                  <a:pt x="503145" y="74035"/>
                </a:cubicBezTo>
                <a:cubicBezTo>
                  <a:pt x="503145" y="166514"/>
                  <a:pt x="512800" y="258742"/>
                  <a:pt x="516999" y="351126"/>
                </a:cubicBezTo>
                <a:cubicBezTo>
                  <a:pt x="522036" y="461944"/>
                  <a:pt x="526236" y="572799"/>
                  <a:pt x="530854" y="683635"/>
                </a:cubicBezTo>
                <a:cubicBezTo>
                  <a:pt x="526236" y="734435"/>
                  <a:pt x="531392" y="787098"/>
                  <a:pt x="516999" y="836035"/>
                </a:cubicBezTo>
                <a:cubicBezTo>
                  <a:pt x="484287" y="947256"/>
                  <a:pt x="473319" y="893569"/>
                  <a:pt x="420018" y="946871"/>
                </a:cubicBezTo>
                <a:cubicBezTo>
                  <a:pt x="403690" y="963199"/>
                  <a:pt x="394782" y="985962"/>
                  <a:pt x="378454" y="1002290"/>
                </a:cubicBezTo>
                <a:cubicBezTo>
                  <a:pt x="348620" y="1032124"/>
                  <a:pt x="306028" y="1055100"/>
                  <a:pt x="267618" y="1071562"/>
                </a:cubicBezTo>
                <a:cubicBezTo>
                  <a:pt x="254195" y="1077315"/>
                  <a:pt x="239909" y="1080799"/>
                  <a:pt x="226054" y="1085417"/>
                </a:cubicBezTo>
                <a:cubicBezTo>
                  <a:pt x="179872" y="1076181"/>
                  <a:pt x="130982" y="1075822"/>
                  <a:pt x="87508" y="1057708"/>
                </a:cubicBezTo>
                <a:cubicBezTo>
                  <a:pt x="59480" y="1046029"/>
                  <a:pt x="58240" y="995073"/>
                  <a:pt x="45945" y="974581"/>
                </a:cubicBezTo>
                <a:cubicBezTo>
                  <a:pt x="39225" y="963380"/>
                  <a:pt x="27472" y="956108"/>
                  <a:pt x="18236" y="946871"/>
                </a:cubicBezTo>
                <a:cubicBezTo>
                  <a:pt x="0" y="892164"/>
                  <a:pt x="4381" y="919912"/>
                  <a:pt x="4381" y="86374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9" name="Freeform 8"/>
          <p:cNvSpPr/>
          <p:nvPr/>
        </p:nvSpPr>
        <p:spPr>
          <a:xfrm>
            <a:off x="827584" y="5373216"/>
            <a:ext cx="445040" cy="874934"/>
          </a:xfrm>
          <a:custGeom>
            <a:avLst/>
            <a:gdLst>
              <a:gd name="connsiteX0" fmla="*/ 295069 w 445040"/>
              <a:gd name="connsiteY0" fmla="*/ 111274 h 874934"/>
              <a:gd name="connsiteX1" fmla="*/ 267360 w 445040"/>
              <a:gd name="connsiteY1" fmla="*/ 55856 h 874934"/>
              <a:gd name="connsiteX2" fmla="*/ 156524 w 445040"/>
              <a:gd name="connsiteY2" fmla="*/ 437 h 874934"/>
              <a:gd name="connsiteX3" fmla="*/ 31833 w 445040"/>
              <a:gd name="connsiteY3" fmla="*/ 14292 h 874934"/>
              <a:gd name="connsiteX4" fmla="*/ 4124 w 445040"/>
              <a:gd name="connsiteY4" fmla="*/ 55856 h 874934"/>
              <a:gd name="connsiteX5" fmla="*/ 17979 w 445040"/>
              <a:gd name="connsiteY5" fmla="*/ 402219 h 874934"/>
              <a:gd name="connsiteX6" fmla="*/ 59542 w 445040"/>
              <a:gd name="connsiteY6" fmla="*/ 429928 h 874934"/>
              <a:gd name="connsiteX7" fmla="*/ 225797 w 445040"/>
              <a:gd name="connsiteY7" fmla="*/ 443783 h 874934"/>
              <a:gd name="connsiteX8" fmla="*/ 336633 w 445040"/>
              <a:gd name="connsiteY8" fmla="*/ 513056 h 874934"/>
              <a:gd name="connsiteX9" fmla="*/ 419760 w 445040"/>
              <a:gd name="connsiteY9" fmla="*/ 596183 h 874934"/>
              <a:gd name="connsiteX10" fmla="*/ 419760 w 445040"/>
              <a:gd name="connsiteY10" fmla="*/ 762437 h 874934"/>
              <a:gd name="connsiteX11" fmla="*/ 405906 w 445040"/>
              <a:gd name="connsiteY11" fmla="*/ 804001 h 874934"/>
              <a:gd name="connsiteX12" fmla="*/ 322779 w 445040"/>
              <a:gd name="connsiteY12" fmla="*/ 831710 h 874934"/>
              <a:gd name="connsiteX13" fmla="*/ 225797 w 445040"/>
              <a:gd name="connsiteY13" fmla="*/ 873274 h 874934"/>
              <a:gd name="connsiteX14" fmla="*/ 45688 w 445040"/>
              <a:gd name="connsiteY14" fmla="*/ 859419 h 874934"/>
              <a:gd name="connsiteX15" fmla="*/ 17979 w 445040"/>
              <a:gd name="connsiteY15" fmla="*/ 817856 h 874934"/>
              <a:gd name="connsiteX16" fmla="*/ 4124 w 445040"/>
              <a:gd name="connsiteY16" fmla="*/ 776292 h 87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040" h="874934">
                <a:moveTo>
                  <a:pt x="295069" y="111274"/>
                </a:moveTo>
                <a:cubicBezTo>
                  <a:pt x="285833" y="92801"/>
                  <a:pt x="283487" y="68758"/>
                  <a:pt x="267360" y="55856"/>
                </a:cubicBezTo>
                <a:cubicBezTo>
                  <a:pt x="235105" y="30052"/>
                  <a:pt x="156524" y="437"/>
                  <a:pt x="156524" y="437"/>
                </a:cubicBezTo>
                <a:cubicBezTo>
                  <a:pt x="114960" y="5055"/>
                  <a:pt x="71135" y="0"/>
                  <a:pt x="31833" y="14292"/>
                </a:cubicBezTo>
                <a:cubicBezTo>
                  <a:pt x="16184" y="19982"/>
                  <a:pt x="4718" y="39215"/>
                  <a:pt x="4124" y="55856"/>
                </a:cubicBezTo>
                <a:cubicBezTo>
                  <a:pt x="0" y="171329"/>
                  <a:pt x="1046" y="287920"/>
                  <a:pt x="17979" y="402219"/>
                </a:cubicBezTo>
                <a:cubicBezTo>
                  <a:pt x="20419" y="418690"/>
                  <a:pt x="43214" y="426662"/>
                  <a:pt x="59542" y="429928"/>
                </a:cubicBezTo>
                <a:cubicBezTo>
                  <a:pt x="114072" y="440834"/>
                  <a:pt x="170379" y="439165"/>
                  <a:pt x="225797" y="443783"/>
                </a:cubicBezTo>
                <a:cubicBezTo>
                  <a:pt x="361207" y="488920"/>
                  <a:pt x="271922" y="440256"/>
                  <a:pt x="336633" y="513056"/>
                </a:cubicBezTo>
                <a:cubicBezTo>
                  <a:pt x="362667" y="542344"/>
                  <a:pt x="419760" y="596183"/>
                  <a:pt x="419760" y="596183"/>
                </a:cubicBezTo>
                <a:cubicBezTo>
                  <a:pt x="445040" y="672018"/>
                  <a:pt x="440383" y="638697"/>
                  <a:pt x="419760" y="762437"/>
                </a:cubicBezTo>
                <a:cubicBezTo>
                  <a:pt x="417359" y="776842"/>
                  <a:pt x="417790" y="795513"/>
                  <a:pt x="405906" y="804001"/>
                </a:cubicBezTo>
                <a:cubicBezTo>
                  <a:pt x="382139" y="820978"/>
                  <a:pt x="348903" y="818648"/>
                  <a:pt x="322779" y="831710"/>
                </a:cubicBezTo>
                <a:cubicBezTo>
                  <a:pt x="254298" y="865950"/>
                  <a:pt x="286953" y="852888"/>
                  <a:pt x="225797" y="873274"/>
                </a:cubicBezTo>
                <a:cubicBezTo>
                  <a:pt x="165761" y="868656"/>
                  <a:pt x="103869" y="874934"/>
                  <a:pt x="45688" y="859419"/>
                </a:cubicBezTo>
                <a:cubicBezTo>
                  <a:pt x="29599" y="855129"/>
                  <a:pt x="25426" y="832749"/>
                  <a:pt x="17979" y="817856"/>
                </a:cubicBezTo>
                <a:cubicBezTo>
                  <a:pt x="11448" y="804794"/>
                  <a:pt x="4124" y="776292"/>
                  <a:pt x="4124" y="776292"/>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10" name="Freeform 9"/>
          <p:cNvSpPr/>
          <p:nvPr/>
        </p:nvSpPr>
        <p:spPr>
          <a:xfrm>
            <a:off x="971600" y="5157192"/>
            <a:ext cx="110836" cy="1219200"/>
          </a:xfrm>
          <a:custGeom>
            <a:avLst/>
            <a:gdLst>
              <a:gd name="connsiteX0" fmla="*/ 0 w 110836"/>
              <a:gd name="connsiteY0" fmla="*/ 0 h 1219200"/>
              <a:gd name="connsiteX1" fmla="*/ 13854 w 110836"/>
              <a:gd name="connsiteY1" fmla="*/ 124691 h 1219200"/>
              <a:gd name="connsiteX2" fmla="*/ 27709 w 110836"/>
              <a:gd name="connsiteY2" fmla="*/ 304800 h 1219200"/>
              <a:gd name="connsiteX3" fmla="*/ 41563 w 110836"/>
              <a:gd name="connsiteY3" fmla="*/ 401782 h 1219200"/>
              <a:gd name="connsiteX4" fmla="*/ 55418 w 110836"/>
              <a:gd name="connsiteY4" fmla="*/ 665018 h 1219200"/>
              <a:gd name="connsiteX5" fmla="*/ 69273 w 110836"/>
              <a:gd name="connsiteY5" fmla="*/ 969818 h 1219200"/>
              <a:gd name="connsiteX6" fmla="*/ 96982 w 110836"/>
              <a:gd name="connsiteY6" fmla="*/ 1149928 h 1219200"/>
              <a:gd name="connsiteX7" fmla="*/ 110836 w 110836"/>
              <a:gd name="connsiteY7" fmla="*/ 12192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836" h="1219200">
                <a:moveTo>
                  <a:pt x="0" y="0"/>
                </a:moveTo>
                <a:cubicBezTo>
                  <a:pt x="4618" y="41564"/>
                  <a:pt x="10068" y="83043"/>
                  <a:pt x="13854" y="124691"/>
                </a:cubicBezTo>
                <a:cubicBezTo>
                  <a:pt x="19305" y="184657"/>
                  <a:pt x="21718" y="244885"/>
                  <a:pt x="27709" y="304800"/>
                </a:cubicBezTo>
                <a:cubicBezTo>
                  <a:pt x="30958" y="337293"/>
                  <a:pt x="36945" y="369455"/>
                  <a:pt x="41563" y="401782"/>
                </a:cubicBezTo>
                <a:cubicBezTo>
                  <a:pt x="46181" y="489527"/>
                  <a:pt x="51137" y="577256"/>
                  <a:pt x="55418" y="665018"/>
                </a:cubicBezTo>
                <a:cubicBezTo>
                  <a:pt x="60373" y="766602"/>
                  <a:pt x="62725" y="868324"/>
                  <a:pt x="69273" y="969818"/>
                </a:cubicBezTo>
                <a:cubicBezTo>
                  <a:pt x="78197" y="1108145"/>
                  <a:pt x="76186" y="1056346"/>
                  <a:pt x="96982" y="1149928"/>
                </a:cubicBezTo>
                <a:cubicBezTo>
                  <a:pt x="102090" y="1172915"/>
                  <a:pt x="110836" y="1219200"/>
                  <a:pt x="110836" y="121920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11" name="Freeform 10"/>
          <p:cNvSpPr/>
          <p:nvPr/>
        </p:nvSpPr>
        <p:spPr>
          <a:xfrm>
            <a:off x="1331640" y="5445224"/>
            <a:ext cx="570935" cy="765677"/>
          </a:xfrm>
          <a:custGeom>
            <a:avLst/>
            <a:gdLst>
              <a:gd name="connsiteX0" fmla="*/ 169153 w 570935"/>
              <a:gd name="connsiteY0" fmla="*/ 484909 h 765677"/>
              <a:gd name="connsiteX1" fmla="*/ 210717 w 570935"/>
              <a:gd name="connsiteY1" fmla="*/ 471054 h 765677"/>
              <a:gd name="connsiteX2" fmla="*/ 307699 w 570935"/>
              <a:gd name="connsiteY2" fmla="*/ 457200 h 765677"/>
              <a:gd name="connsiteX3" fmla="*/ 363117 w 570935"/>
              <a:gd name="connsiteY3" fmla="*/ 429491 h 765677"/>
              <a:gd name="connsiteX4" fmla="*/ 404680 w 570935"/>
              <a:gd name="connsiteY4" fmla="*/ 415636 h 765677"/>
              <a:gd name="connsiteX5" fmla="*/ 487808 w 570935"/>
              <a:gd name="connsiteY5" fmla="*/ 318654 h 765677"/>
              <a:gd name="connsiteX6" fmla="*/ 501662 w 570935"/>
              <a:gd name="connsiteY6" fmla="*/ 277091 h 765677"/>
              <a:gd name="connsiteX7" fmla="*/ 460099 w 570935"/>
              <a:gd name="connsiteY7" fmla="*/ 166254 h 765677"/>
              <a:gd name="connsiteX8" fmla="*/ 335408 w 570935"/>
              <a:gd name="connsiteY8" fmla="*/ 13854 h 765677"/>
              <a:gd name="connsiteX9" fmla="*/ 293844 w 570935"/>
              <a:gd name="connsiteY9" fmla="*/ 0 h 765677"/>
              <a:gd name="connsiteX10" fmla="*/ 210717 w 570935"/>
              <a:gd name="connsiteY10" fmla="*/ 27709 h 765677"/>
              <a:gd name="connsiteX11" fmla="*/ 169153 w 570935"/>
              <a:gd name="connsiteY11" fmla="*/ 69273 h 765677"/>
              <a:gd name="connsiteX12" fmla="*/ 127590 w 570935"/>
              <a:gd name="connsiteY12" fmla="*/ 96982 h 765677"/>
              <a:gd name="connsiteX13" fmla="*/ 113735 w 570935"/>
              <a:gd name="connsiteY13" fmla="*/ 138545 h 765677"/>
              <a:gd name="connsiteX14" fmla="*/ 30608 w 570935"/>
              <a:gd name="connsiteY14" fmla="*/ 235527 h 765677"/>
              <a:gd name="connsiteX15" fmla="*/ 30608 w 570935"/>
              <a:gd name="connsiteY15" fmla="*/ 471054 h 765677"/>
              <a:gd name="connsiteX16" fmla="*/ 99880 w 570935"/>
              <a:gd name="connsiteY16" fmla="*/ 540327 h 765677"/>
              <a:gd name="connsiteX17" fmla="*/ 155299 w 570935"/>
              <a:gd name="connsiteY17" fmla="*/ 609600 h 765677"/>
              <a:gd name="connsiteX18" fmla="*/ 196862 w 570935"/>
              <a:gd name="connsiteY18" fmla="*/ 651164 h 765677"/>
              <a:gd name="connsiteX19" fmla="*/ 224571 w 570935"/>
              <a:gd name="connsiteY19" fmla="*/ 706582 h 765677"/>
              <a:gd name="connsiteX20" fmla="*/ 266135 w 570935"/>
              <a:gd name="connsiteY20" fmla="*/ 734291 h 765677"/>
              <a:gd name="connsiteX21" fmla="*/ 376971 w 570935"/>
              <a:gd name="connsiteY21" fmla="*/ 762000 h 765677"/>
              <a:gd name="connsiteX22" fmla="*/ 473953 w 570935"/>
              <a:gd name="connsiteY22" fmla="*/ 748145 h 765677"/>
              <a:gd name="connsiteX23" fmla="*/ 529371 w 570935"/>
              <a:gd name="connsiteY23" fmla="*/ 665018 h 765677"/>
              <a:gd name="connsiteX24" fmla="*/ 570935 w 570935"/>
              <a:gd name="connsiteY24" fmla="*/ 637309 h 76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0935" h="765677">
                <a:moveTo>
                  <a:pt x="169153" y="484909"/>
                </a:moveTo>
                <a:cubicBezTo>
                  <a:pt x="183008" y="480291"/>
                  <a:pt x="196396" y="473918"/>
                  <a:pt x="210717" y="471054"/>
                </a:cubicBezTo>
                <a:cubicBezTo>
                  <a:pt x="242738" y="464650"/>
                  <a:pt x="276194" y="465792"/>
                  <a:pt x="307699" y="457200"/>
                </a:cubicBezTo>
                <a:cubicBezTo>
                  <a:pt x="327624" y="451766"/>
                  <a:pt x="344134" y="437627"/>
                  <a:pt x="363117" y="429491"/>
                </a:cubicBezTo>
                <a:cubicBezTo>
                  <a:pt x="376540" y="423738"/>
                  <a:pt x="390826" y="420254"/>
                  <a:pt x="404680" y="415636"/>
                </a:cubicBezTo>
                <a:cubicBezTo>
                  <a:pt x="438770" y="381547"/>
                  <a:pt x="466707" y="360856"/>
                  <a:pt x="487808" y="318654"/>
                </a:cubicBezTo>
                <a:cubicBezTo>
                  <a:pt x="494339" y="305592"/>
                  <a:pt x="497044" y="290945"/>
                  <a:pt x="501662" y="277091"/>
                </a:cubicBezTo>
                <a:cubicBezTo>
                  <a:pt x="487808" y="240145"/>
                  <a:pt x="477745" y="201546"/>
                  <a:pt x="460099" y="166254"/>
                </a:cubicBezTo>
                <a:cubicBezTo>
                  <a:pt x="434914" y="115883"/>
                  <a:pt x="380820" y="47913"/>
                  <a:pt x="335408" y="13854"/>
                </a:cubicBezTo>
                <a:cubicBezTo>
                  <a:pt x="323725" y="5092"/>
                  <a:pt x="307699" y="4618"/>
                  <a:pt x="293844" y="0"/>
                </a:cubicBezTo>
                <a:cubicBezTo>
                  <a:pt x="266135" y="9236"/>
                  <a:pt x="236249" y="13524"/>
                  <a:pt x="210717" y="27709"/>
                </a:cubicBezTo>
                <a:cubicBezTo>
                  <a:pt x="193589" y="37224"/>
                  <a:pt x="184205" y="56730"/>
                  <a:pt x="169153" y="69273"/>
                </a:cubicBezTo>
                <a:cubicBezTo>
                  <a:pt x="156361" y="79933"/>
                  <a:pt x="141444" y="87746"/>
                  <a:pt x="127590" y="96982"/>
                </a:cubicBezTo>
                <a:cubicBezTo>
                  <a:pt x="122972" y="110836"/>
                  <a:pt x="120266" y="125483"/>
                  <a:pt x="113735" y="138545"/>
                </a:cubicBezTo>
                <a:cubicBezTo>
                  <a:pt x="92634" y="180747"/>
                  <a:pt x="64698" y="201437"/>
                  <a:pt x="30608" y="235527"/>
                </a:cubicBezTo>
                <a:cubicBezTo>
                  <a:pt x="19690" y="311951"/>
                  <a:pt x="0" y="394535"/>
                  <a:pt x="30608" y="471054"/>
                </a:cubicBezTo>
                <a:cubicBezTo>
                  <a:pt x="42736" y="501374"/>
                  <a:pt x="76789" y="517236"/>
                  <a:pt x="99880" y="540327"/>
                </a:cubicBezTo>
                <a:cubicBezTo>
                  <a:pt x="180497" y="620944"/>
                  <a:pt x="67910" y="504731"/>
                  <a:pt x="155299" y="609600"/>
                </a:cubicBezTo>
                <a:cubicBezTo>
                  <a:pt x="167842" y="624652"/>
                  <a:pt x="185474" y="635220"/>
                  <a:pt x="196862" y="651164"/>
                </a:cubicBezTo>
                <a:cubicBezTo>
                  <a:pt x="208866" y="667970"/>
                  <a:pt x="211349" y="690716"/>
                  <a:pt x="224571" y="706582"/>
                </a:cubicBezTo>
                <a:cubicBezTo>
                  <a:pt x="235231" y="719374"/>
                  <a:pt x="250486" y="728601"/>
                  <a:pt x="266135" y="734291"/>
                </a:cubicBezTo>
                <a:cubicBezTo>
                  <a:pt x="301925" y="747305"/>
                  <a:pt x="376971" y="762000"/>
                  <a:pt x="376971" y="762000"/>
                </a:cubicBezTo>
                <a:cubicBezTo>
                  <a:pt x="409298" y="757382"/>
                  <a:pt x="446403" y="765677"/>
                  <a:pt x="473953" y="748145"/>
                </a:cubicBezTo>
                <a:cubicBezTo>
                  <a:pt x="502049" y="730266"/>
                  <a:pt x="501662" y="683491"/>
                  <a:pt x="529371" y="665018"/>
                </a:cubicBezTo>
                <a:lnTo>
                  <a:pt x="570935" y="637309"/>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12" name="Freeform 11"/>
          <p:cNvSpPr/>
          <p:nvPr/>
        </p:nvSpPr>
        <p:spPr>
          <a:xfrm>
            <a:off x="1403648" y="3573016"/>
            <a:ext cx="299380" cy="979943"/>
          </a:xfrm>
          <a:custGeom>
            <a:avLst/>
            <a:gdLst>
              <a:gd name="connsiteX0" fmla="*/ 0 w 299380"/>
              <a:gd name="connsiteY0" fmla="*/ 0 h 979943"/>
              <a:gd name="connsiteX1" fmla="*/ 13855 w 299380"/>
              <a:gd name="connsiteY1" fmla="*/ 55418 h 979943"/>
              <a:gd name="connsiteX2" fmla="*/ 27709 w 299380"/>
              <a:gd name="connsiteY2" fmla="*/ 96981 h 979943"/>
              <a:gd name="connsiteX3" fmla="*/ 41564 w 299380"/>
              <a:gd name="connsiteY3" fmla="*/ 484909 h 979943"/>
              <a:gd name="connsiteX4" fmla="*/ 55418 w 299380"/>
              <a:gd name="connsiteY4" fmla="*/ 623454 h 979943"/>
              <a:gd name="connsiteX5" fmla="*/ 83127 w 299380"/>
              <a:gd name="connsiteY5" fmla="*/ 955963 h 979943"/>
              <a:gd name="connsiteX6" fmla="*/ 124691 w 299380"/>
              <a:gd name="connsiteY6" fmla="*/ 942109 h 979943"/>
              <a:gd name="connsiteX7" fmla="*/ 193964 w 299380"/>
              <a:gd name="connsiteY7" fmla="*/ 928254 h 979943"/>
              <a:gd name="connsiteX8" fmla="*/ 221673 w 299380"/>
              <a:gd name="connsiteY8" fmla="*/ 886691 h 979943"/>
              <a:gd name="connsiteX9" fmla="*/ 249382 w 299380"/>
              <a:gd name="connsiteY9" fmla="*/ 803563 h 979943"/>
              <a:gd name="connsiteX10" fmla="*/ 263236 w 299380"/>
              <a:gd name="connsiteY10" fmla="*/ 762000 h 979943"/>
              <a:gd name="connsiteX11" fmla="*/ 290945 w 299380"/>
              <a:gd name="connsiteY11" fmla="*/ 706581 h 979943"/>
              <a:gd name="connsiteX12" fmla="*/ 277091 w 299380"/>
              <a:gd name="connsiteY12" fmla="*/ 540327 h 979943"/>
              <a:gd name="connsiteX13" fmla="*/ 110836 w 299380"/>
              <a:gd name="connsiteY13" fmla="*/ 471054 h 979943"/>
              <a:gd name="connsiteX14" fmla="*/ 41564 w 299380"/>
              <a:gd name="connsiteY14" fmla="*/ 443345 h 97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380" h="979943">
                <a:moveTo>
                  <a:pt x="0" y="0"/>
                </a:moveTo>
                <a:cubicBezTo>
                  <a:pt x="4618" y="18473"/>
                  <a:pt x="8624" y="37109"/>
                  <a:pt x="13855" y="55418"/>
                </a:cubicBezTo>
                <a:cubicBezTo>
                  <a:pt x="17867" y="69460"/>
                  <a:pt x="26769" y="82408"/>
                  <a:pt x="27709" y="96981"/>
                </a:cubicBezTo>
                <a:cubicBezTo>
                  <a:pt x="36040" y="226104"/>
                  <a:pt x="34763" y="355696"/>
                  <a:pt x="41564" y="484909"/>
                </a:cubicBezTo>
                <a:cubicBezTo>
                  <a:pt x="44003" y="531257"/>
                  <a:pt x="51717" y="577190"/>
                  <a:pt x="55418" y="623454"/>
                </a:cubicBezTo>
                <a:cubicBezTo>
                  <a:pt x="83937" y="979943"/>
                  <a:pt x="54449" y="697852"/>
                  <a:pt x="83127" y="955963"/>
                </a:cubicBezTo>
                <a:cubicBezTo>
                  <a:pt x="96982" y="951345"/>
                  <a:pt x="110523" y="945651"/>
                  <a:pt x="124691" y="942109"/>
                </a:cubicBezTo>
                <a:cubicBezTo>
                  <a:pt x="147536" y="936398"/>
                  <a:pt x="173518" y="939937"/>
                  <a:pt x="193964" y="928254"/>
                </a:cubicBezTo>
                <a:cubicBezTo>
                  <a:pt x="208421" y="919993"/>
                  <a:pt x="212437" y="900545"/>
                  <a:pt x="221673" y="886691"/>
                </a:cubicBezTo>
                <a:lnTo>
                  <a:pt x="249382" y="803563"/>
                </a:lnTo>
                <a:cubicBezTo>
                  <a:pt x="254000" y="789709"/>
                  <a:pt x="256705" y="775062"/>
                  <a:pt x="263236" y="762000"/>
                </a:cubicBezTo>
                <a:lnTo>
                  <a:pt x="290945" y="706581"/>
                </a:lnTo>
                <a:cubicBezTo>
                  <a:pt x="286327" y="651163"/>
                  <a:pt x="299380" y="591275"/>
                  <a:pt x="277091" y="540327"/>
                </a:cubicBezTo>
                <a:cubicBezTo>
                  <a:pt x="250451" y="479436"/>
                  <a:pt x="159447" y="481856"/>
                  <a:pt x="110836" y="471054"/>
                </a:cubicBezTo>
                <a:cubicBezTo>
                  <a:pt x="80017" y="464205"/>
                  <a:pt x="67810" y="456468"/>
                  <a:pt x="41564" y="44334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14" name="5-Point Star 13"/>
          <p:cNvSpPr/>
          <p:nvPr/>
        </p:nvSpPr>
        <p:spPr>
          <a:xfrm rot="20631716">
            <a:off x="6065685" y="1682323"/>
            <a:ext cx="1656184" cy="1656184"/>
          </a:xfrm>
          <a:prstGeom prst="star5">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ln>
            <a:gradFill>
              <a:gsLst>
                <a:gs pos="0">
                  <a:srgbClr val="FFF200"/>
                </a:gs>
                <a:gs pos="45000">
                  <a:srgbClr val="FF7A00"/>
                </a:gs>
                <a:gs pos="70000">
                  <a:srgbClr val="FF0300"/>
                </a:gs>
                <a:gs pos="100000">
                  <a:srgbClr val="4D080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6" name="5-Point Star 15"/>
          <p:cNvSpPr/>
          <p:nvPr/>
        </p:nvSpPr>
        <p:spPr>
          <a:xfrm rot="20631716">
            <a:off x="6641747" y="197539"/>
            <a:ext cx="1656184" cy="1656184"/>
          </a:xfrm>
          <a:prstGeom prst="star5">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ln>
            <a:gradFill>
              <a:gsLst>
                <a:gs pos="0">
                  <a:srgbClr val="FFF200"/>
                </a:gs>
                <a:gs pos="45000">
                  <a:srgbClr val="FF7A00"/>
                </a:gs>
                <a:gs pos="70000">
                  <a:srgbClr val="FF0300"/>
                </a:gs>
                <a:gs pos="100000">
                  <a:srgbClr val="4D080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7" name="5-Point Star 16"/>
          <p:cNvSpPr/>
          <p:nvPr/>
        </p:nvSpPr>
        <p:spPr>
          <a:xfrm rot="20631716">
            <a:off x="4913554" y="530196"/>
            <a:ext cx="1656184" cy="1656184"/>
          </a:xfrm>
          <a:prstGeom prst="star5">
            <a:avLst/>
          </a:prstGeom>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ln>
            <a:gradFill>
              <a:gsLst>
                <a:gs pos="0">
                  <a:srgbClr val="FFF200"/>
                </a:gs>
                <a:gs pos="45000">
                  <a:srgbClr val="FF7A00"/>
                </a:gs>
                <a:gs pos="70000">
                  <a:srgbClr val="FF0300"/>
                </a:gs>
                <a:gs pos="100000">
                  <a:srgbClr val="4D0808"/>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err="1" smtClean="0">
                <a:solidFill>
                  <a:srgbClr val="FFFF00"/>
                </a:solidFill>
                <a:latin typeface="Algerian" pitchFamily="82" charset="0"/>
              </a:rPr>
              <a:t>Spyro</a:t>
            </a:r>
            <a:r>
              <a:rPr lang="en-NZ" dirty="0" smtClean="0">
                <a:solidFill>
                  <a:srgbClr val="FFFF00"/>
                </a:solidFill>
                <a:latin typeface="Algerian" pitchFamily="82" charset="0"/>
              </a:rPr>
              <a:t/>
            </a:r>
            <a:br>
              <a:rPr lang="en-NZ" dirty="0" smtClean="0">
                <a:solidFill>
                  <a:srgbClr val="FFFF00"/>
                </a:solidFill>
                <a:latin typeface="Algerian" pitchFamily="82" charset="0"/>
              </a:rPr>
            </a:br>
            <a:r>
              <a:rPr lang="en-NZ" dirty="0" smtClean="0">
                <a:solidFill>
                  <a:srgbClr val="FFFF00"/>
                </a:solidFill>
                <a:latin typeface="Algerian" pitchFamily="82" charset="0"/>
              </a:rPr>
              <a:t>all fired up</a:t>
            </a:r>
            <a:endParaRPr lang="en-NZ" dirty="0">
              <a:solidFill>
                <a:srgbClr val="FFFF00"/>
              </a:solidFill>
              <a:latin typeface="Algerian" pitchFamily="82" charset="0"/>
            </a:endParaRPr>
          </a:p>
        </p:txBody>
      </p:sp>
      <p:sp>
        <p:nvSpPr>
          <p:cNvPr id="4" name="Rectangle 3"/>
          <p:cNvSpPr/>
          <p:nvPr/>
        </p:nvSpPr>
        <p:spPr>
          <a:xfrm>
            <a:off x="0" y="1556792"/>
            <a:ext cx="2987824" cy="4524315"/>
          </a:xfrm>
          <a:prstGeom prst="rect">
            <a:avLst/>
          </a:prstGeom>
        </p:spPr>
        <p:txBody>
          <a:bodyPr wrap="square">
            <a:spAutoFit/>
          </a:bodyPr>
          <a:lstStyle/>
          <a:p>
            <a:r>
              <a:rPr lang="en-NZ" dirty="0" err="1" smtClean="0">
                <a:solidFill>
                  <a:srgbClr val="FFFF00"/>
                </a:solidFill>
              </a:rPr>
              <a:t>Spyro</a:t>
            </a:r>
            <a:r>
              <a:rPr lang="en-NZ" dirty="0" smtClean="0">
                <a:solidFill>
                  <a:srgbClr val="FFFF00"/>
                </a:solidFill>
              </a:rPr>
              <a:t> hails from a rare line of magical purple dragons that come from a faraway land few have ever </a:t>
            </a:r>
            <a:r>
              <a:rPr lang="en-NZ" dirty="0" err="1" smtClean="0">
                <a:solidFill>
                  <a:srgbClr val="FFFF00"/>
                </a:solidFill>
              </a:rPr>
              <a:t>traveled</a:t>
            </a:r>
            <a:r>
              <a:rPr lang="en-NZ" dirty="0" smtClean="0">
                <a:solidFill>
                  <a:srgbClr val="FFFF00"/>
                </a:solidFill>
              </a:rPr>
              <a:t>.  It’s been said that the Scrolls of the Ancients mention </a:t>
            </a:r>
            <a:r>
              <a:rPr lang="en-NZ" dirty="0" err="1" smtClean="0">
                <a:solidFill>
                  <a:srgbClr val="FFFF00"/>
                </a:solidFill>
              </a:rPr>
              <a:t>Spyro</a:t>
            </a:r>
            <a:r>
              <a:rPr lang="en-NZ" dirty="0" smtClean="0">
                <a:solidFill>
                  <a:srgbClr val="FFFF00"/>
                </a:solidFill>
              </a:rPr>
              <a:t> prominently – the old Portal Masters having chronicled his many exciting adventures and heroic deeds.  Finally, it was Master Eon himself who reached out and invited him to join the </a:t>
            </a:r>
            <a:r>
              <a:rPr lang="en-NZ" dirty="0" err="1" smtClean="0">
                <a:solidFill>
                  <a:srgbClr val="FFFF00"/>
                </a:solidFill>
              </a:rPr>
              <a:t>Skylanders</a:t>
            </a:r>
            <a:r>
              <a:rPr lang="en-NZ" dirty="0" smtClean="0">
                <a:solidFill>
                  <a:srgbClr val="FFFF00"/>
                </a:solidFill>
              </a:rPr>
              <a:t>.  From then on, evil faced a new enemy – and the </a:t>
            </a:r>
            <a:r>
              <a:rPr lang="en-NZ" dirty="0" err="1" smtClean="0">
                <a:solidFill>
                  <a:srgbClr val="FFFF00"/>
                </a:solidFill>
              </a:rPr>
              <a:t>Skylanders</a:t>
            </a:r>
            <a:r>
              <a:rPr lang="en-NZ" dirty="0" smtClean="0">
                <a:solidFill>
                  <a:srgbClr val="FFFF00"/>
                </a:solidFill>
              </a:rPr>
              <a:t> gained a valued ally. </a:t>
            </a:r>
            <a:endParaRPr lang="en-NZ" dirty="0">
              <a:solidFill>
                <a:srgbClr val="FFFF00"/>
              </a:solidFill>
            </a:endParaRPr>
          </a:p>
        </p:txBody>
      </p:sp>
      <p:pic>
        <p:nvPicPr>
          <p:cNvPr id="3074" name="Picture 2"/>
          <p:cNvPicPr>
            <a:picLocks noChangeAspect="1" noChangeArrowheads="1"/>
          </p:cNvPicPr>
          <p:nvPr/>
        </p:nvPicPr>
        <p:blipFill>
          <a:blip r:embed="rId4" cstate="print"/>
          <a:srcRect/>
          <a:stretch>
            <a:fillRect/>
          </a:stretch>
        </p:blipFill>
        <p:spPr bwMode="auto">
          <a:xfrm>
            <a:off x="3995936" y="1844824"/>
            <a:ext cx="4485618"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24744"/>
          </a:xfrm>
        </p:spPr>
        <p:txBody>
          <a:bodyPr>
            <a:normAutofit fontScale="90000"/>
          </a:bodyPr>
          <a:lstStyle/>
          <a:p>
            <a:r>
              <a:rPr lang="en-NZ" dirty="0" smtClean="0">
                <a:solidFill>
                  <a:srgbClr val="FFFF00"/>
                </a:solidFill>
                <a:latin typeface="Algerian" pitchFamily="82" charset="0"/>
              </a:rPr>
              <a:t>Double trouble</a:t>
            </a:r>
            <a:br>
              <a:rPr lang="en-NZ" dirty="0" smtClean="0">
                <a:solidFill>
                  <a:srgbClr val="FFFF00"/>
                </a:solidFill>
                <a:latin typeface="Algerian" pitchFamily="82" charset="0"/>
              </a:rPr>
            </a:br>
            <a:r>
              <a:rPr lang="en-NZ" dirty="0" smtClean="0">
                <a:solidFill>
                  <a:srgbClr val="FFFF00"/>
                </a:solidFill>
                <a:latin typeface="Algerian" pitchFamily="82" charset="0"/>
              </a:rPr>
              <a:t>boom shock-a-</a:t>
            </a:r>
            <a:r>
              <a:rPr lang="en-NZ" dirty="0" err="1" smtClean="0">
                <a:solidFill>
                  <a:srgbClr val="FFFF00"/>
                </a:solidFill>
                <a:latin typeface="Algerian" pitchFamily="82" charset="0"/>
              </a:rPr>
              <a:t>laka</a:t>
            </a:r>
            <a:endParaRPr lang="en-NZ" dirty="0">
              <a:solidFill>
                <a:srgbClr val="FFFF00"/>
              </a:solidFill>
              <a:latin typeface="Algerian" pitchFamily="82" charset="0"/>
            </a:endParaRPr>
          </a:p>
        </p:txBody>
      </p:sp>
      <p:sp>
        <p:nvSpPr>
          <p:cNvPr id="4" name="Rectangle 3"/>
          <p:cNvSpPr/>
          <p:nvPr/>
        </p:nvSpPr>
        <p:spPr>
          <a:xfrm>
            <a:off x="0" y="980728"/>
            <a:ext cx="3563888" cy="5632311"/>
          </a:xfrm>
          <a:prstGeom prst="rect">
            <a:avLst/>
          </a:prstGeom>
        </p:spPr>
        <p:txBody>
          <a:bodyPr wrap="square">
            <a:spAutoFit/>
          </a:bodyPr>
          <a:lstStyle/>
          <a:p>
            <a:r>
              <a:rPr lang="en-NZ" dirty="0" smtClean="0">
                <a:solidFill>
                  <a:srgbClr val="FFFF00"/>
                </a:solidFill>
              </a:rPr>
              <a:t>Double Trouble was an adept </a:t>
            </a:r>
            <a:r>
              <a:rPr lang="en-NZ" dirty="0" err="1" smtClean="0">
                <a:solidFill>
                  <a:srgbClr val="FFFF00"/>
                </a:solidFill>
              </a:rPr>
              <a:t>spellcaster</a:t>
            </a:r>
            <a:r>
              <a:rPr lang="en-NZ" dirty="0" smtClean="0">
                <a:solidFill>
                  <a:srgbClr val="FFFF00"/>
                </a:solidFill>
              </a:rPr>
              <a:t>.  On an expedition to find exotic ingredients for his potions, he </a:t>
            </a:r>
            <a:r>
              <a:rPr lang="en-NZ" dirty="0" err="1" smtClean="0">
                <a:solidFill>
                  <a:srgbClr val="FFFF00"/>
                </a:solidFill>
              </a:rPr>
              <a:t>traveled</a:t>
            </a:r>
            <a:r>
              <a:rPr lang="en-NZ" dirty="0" smtClean="0">
                <a:solidFill>
                  <a:srgbClr val="FFFF00"/>
                </a:solidFill>
              </a:rPr>
              <a:t> in search of a rare lily that was said to multiply the power of any spell.  So thrilled was he when he found it, Double Trouble instantly ate the plant and performed a spell.  Suddenly, there was a loud pop then another and another â€“ until Double Trouble was surrounded by exact copies of himself.  As it turned out, he had misunderstood the details about exactly what would multiply.  But it didn‘t matter, for he quickly realized the clones were delightful companions never mind that they were only half his size and would explode on contact.</a:t>
            </a:r>
            <a:endParaRPr lang="en-NZ" dirty="0">
              <a:solidFill>
                <a:srgbClr val="FFFF00"/>
              </a:solidFill>
            </a:endParaRPr>
          </a:p>
        </p:txBody>
      </p:sp>
      <p:pic>
        <p:nvPicPr>
          <p:cNvPr id="4098" name="Picture 2"/>
          <p:cNvPicPr>
            <a:picLocks noChangeAspect="1" noChangeArrowheads="1"/>
          </p:cNvPicPr>
          <p:nvPr/>
        </p:nvPicPr>
        <p:blipFill>
          <a:blip r:embed="rId4" cstate="print"/>
          <a:srcRect/>
          <a:stretch>
            <a:fillRect/>
          </a:stretch>
        </p:blipFill>
        <p:spPr bwMode="auto">
          <a:xfrm>
            <a:off x="3707904" y="1556792"/>
            <a:ext cx="5040560"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5300" dirty="0" smtClean="0">
                <a:solidFill>
                  <a:srgbClr val="FFFF00"/>
                </a:solidFill>
                <a:latin typeface="Algerian" pitchFamily="82" charset="0"/>
              </a:rPr>
              <a:t>Wrecking ball</a:t>
            </a:r>
            <a:r>
              <a:rPr lang="en-NZ" dirty="0" smtClean="0">
                <a:solidFill>
                  <a:srgbClr val="FFFF00"/>
                </a:solidFill>
                <a:latin typeface="Algerian" pitchFamily="82" charset="0"/>
              </a:rPr>
              <a:t/>
            </a:r>
            <a:br>
              <a:rPr lang="en-NZ" dirty="0" smtClean="0">
                <a:solidFill>
                  <a:srgbClr val="FFFF00"/>
                </a:solidFill>
                <a:latin typeface="Algerian" pitchFamily="82" charset="0"/>
              </a:rPr>
            </a:br>
            <a:r>
              <a:rPr lang="en-NZ" sz="4900" dirty="0" smtClean="0">
                <a:solidFill>
                  <a:srgbClr val="FFFF00"/>
                </a:solidFill>
                <a:latin typeface="Algerian" pitchFamily="82" charset="0"/>
              </a:rPr>
              <a:t>wreck and roll</a:t>
            </a:r>
            <a:endParaRPr lang="en-NZ" sz="4900" dirty="0">
              <a:solidFill>
                <a:srgbClr val="FFFF00"/>
              </a:solidFill>
              <a:latin typeface="Algerian" pitchFamily="82" charset="0"/>
            </a:endParaRPr>
          </a:p>
        </p:txBody>
      </p:sp>
      <p:sp>
        <p:nvSpPr>
          <p:cNvPr id="4" name="Rectangle 3"/>
          <p:cNvSpPr/>
          <p:nvPr/>
        </p:nvSpPr>
        <p:spPr>
          <a:xfrm>
            <a:off x="0" y="1556792"/>
            <a:ext cx="3419872" cy="5078313"/>
          </a:xfrm>
          <a:prstGeom prst="rect">
            <a:avLst/>
          </a:prstGeom>
        </p:spPr>
        <p:txBody>
          <a:bodyPr wrap="square">
            <a:spAutoFit/>
          </a:bodyPr>
          <a:lstStyle/>
          <a:p>
            <a:r>
              <a:rPr lang="en-NZ" dirty="0" smtClean="0">
                <a:solidFill>
                  <a:srgbClr val="FFFF00"/>
                </a:solidFill>
              </a:rPr>
              <a:t>Wrecking Ball was once a tiny grub worm about to become the main ingredient in an old wizards cauldron of magic stew.  But when he was dropped in, the wizard was shocked to see the little grub devour all of the soup and emerge from the cauldron 20 times larger and with a long, sticky tongue.  The poor old wizard was even more surprised seconds later, when Wrecking Ball proceeded to swallow him whole.  Eventually he ran, quite literally, into the powerful Portal Master Eon, who was intrigued by how he came to be and impressed with his unique abilities.</a:t>
            </a:r>
            <a:endParaRPr lang="en-NZ" dirty="0">
              <a:solidFill>
                <a:srgbClr val="FFFF00"/>
              </a:solidFill>
            </a:endParaRPr>
          </a:p>
        </p:txBody>
      </p:sp>
      <p:pic>
        <p:nvPicPr>
          <p:cNvPr id="5122" name="Picture 2"/>
          <p:cNvPicPr>
            <a:picLocks noChangeAspect="1" noChangeArrowheads="1"/>
          </p:cNvPicPr>
          <p:nvPr/>
        </p:nvPicPr>
        <p:blipFill>
          <a:blip r:embed="rId4" cstate="print"/>
          <a:srcRect/>
          <a:stretch>
            <a:fillRect/>
          </a:stretch>
        </p:blipFill>
        <p:spPr bwMode="auto">
          <a:xfrm>
            <a:off x="4067944" y="1628800"/>
            <a:ext cx="4695882"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4" cstate="print"/>
          <a:srcRect/>
          <a:stretch>
            <a:fillRect/>
          </a:stretch>
        </p:blipFill>
        <p:spPr bwMode="auto">
          <a:xfrm>
            <a:off x="0" y="0"/>
            <a:ext cx="9144000" cy="6876256"/>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err="1" smtClean="0">
                <a:solidFill>
                  <a:srgbClr val="FF0000"/>
                </a:solidFill>
                <a:latin typeface="Jokerman" pitchFamily="82" charset="0"/>
              </a:rPr>
              <a:t>Drobot</a:t>
            </a:r>
            <a:r>
              <a:rPr lang="en-NZ" dirty="0" smtClean="0">
                <a:solidFill>
                  <a:srgbClr val="FF0000"/>
                </a:solidFill>
                <a:latin typeface="Jokerman" pitchFamily="82" charset="0"/>
              </a:rPr>
              <a:t/>
            </a:r>
            <a:br>
              <a:rPr lang="en-NZ" dirty="0" smtClean="0">
                <a:solidFill>
                  <a:srgbClr val="FF0000"/>
                </a:solidFill>
                <a:latin typeface="Jokerman" pitchFamily="82" charset="0"/>
              </a:rPr>
            </a:br>
            <a:r>
              <a:rPr lang="en-NZ" dirty="0" smtClean="0">
                <a:solidFill>
                  <a:srgbClr val="FF0000"/>
                </a:solidFill>
                <a:latin typeface="Jokerman" pitchFamily="82" charset="0"/>
              </a:rPr>
              <a:t>Blink and destroy</a:t>
            </a:r>
            <a:endParaRPr lang="en-NZ" dirty="0">
              <a:solidFill>
                <a:srgbClr val="FF0000"/>
              </a:solidFill>
              <a:latin typeface="Jokerman" pitchFamily="82" charset="0"/>
            </a:endParaRPr>
          </a:p>
        </p:txBody>
      </p:sp>
      <p:sp>
        <p:nvSpPr>
          <p:cNvPr id="4" name="Rectangle 3"/>
          <p:cNvSpPr/>
          <p:nvPr/>
        </p:nvSpPr>
        <p:spPr>
          <a:xfrm>
            <a:off x="0" y="1268760"/>
            <a:ext cx="4211960" cy="4801314"/>
          </a:xfrm>
          <a:prstGeom prst="rect">
            <a:avLst/>
          </a:prstGeom>
        </p:spPr>
        <p:txBody>
          <a:bodyPr wrap="square">
            <a:spAutoFit/>
          </a:bodyPr>
          <a:lstStyle/>
          <a:p>
            <a:r>
              <a:rPr lang="en-NZ" dirty="0" smtClean="0">
                <a:solidFill>
                  <a:srgbClr val="FF0000"/>
                </a:solidFill>
              </a:rPr>
              <a:t>Dragons are smart, but none so much as </a:t>
            </a:r>
            <a:r>
              <a:rPr lang="en-NZ" dirty="0" err="1" smtClean="0">
                <a:solidFill>
                  <a:srgbClr val="FF0000"/>
                </a:solidFill>
              </a:rPr>
              <a:t>Drobot</a:t>
            </a:r>
            <a:r>
              <a:rPr lang="en-NZ" dirty="0" smtClean="0">
                <a:solidFill>
                  <a:srgbClr val="FF0000"/>
                </a:solidFill>
              </a:rPr>
              <a:t>.  He was born in the highest reaches of </a:t>
            </a:r>
            <a:r>
              <a:rPr lang="en-NZ" dirty="0" err="1" smtClean="0">
                <a:solidFill>
                  <a:srgbClr val="FF0000"/>
                </a:solidFill>
              </a:rPr>
              <a:t>Skylands</a:t>
            </a:r>
            <a:r>
              <a:rPr lang="en-NZ" dirty="0" smtClean="0">
                <a:solidFill>
                  <a:srgbClr val="FF0000"/>
                </a:solidFill>
              </a:rPr>
              <a:t>, where dragons spent all their time competing in aerial battles.  But </a:t>
            </a:r>
            <a:r>
              <a:rPr lang="en-NZ" dirty="0" err="1" smtClean="0">
                <a:solidFill>
                  <a:srgbClr val="FF0000"/>
                </a:solidFill>
              </a:rPr>
              <a:t>Drobot</a:t>
            </a:r>
            <a:r>
              <a:rPr lang="en-NZ" dirty="0" smtClean="0">
                <a:solidFill>
                  <a:srgbClr val="FF0000"/>
                </a:solidFill>
              </a:rPr>
              <a:t> was more interested in taking things apart to see how they worked.  While exploring one day, he came upon some mysterious technology, which he used to assemble a robotic suit.  Features include laser beams that shoot from his eyes, flight enhancement technology, a vocal synthesizer that gives him a deep booming voice, and the ability to shoot spinning gears.  With such power  more than most other dragons  </a:t>
            </a:r>
            <a:r>
              <a:rPr lang="en-NZ" dirty="0" err="1" smtClean="0">
                <a:solidFill>
                  <a:srgbClr val="FF0000"/>
                </a:solidFill>
              </a:rPr>
              <a:t>Drobot</a:t>
            </a:r>
            <a:r>
              <a:rPr lang="en-NZ" dirty="0" smtClean="0">
                <a:solidFill>
                  <a:srgbClr val="FF0000"/>
                </a:solidFill>
              </a:rPr>
              <a:t> joined the </a:t>
            </a:r>
            <a:r>
              <a:rPr lang="en-NZ" dirty="0" err="1" smtClean="0">
                <a:solidFill>
                  <a:srgbClr val="FF0000"/>
                </a:solidFill>
              </a:rPr>
              <a:t>Skylanders</a:t>
            </a:r>
            <a:r>
              <a:rPr lang="en-NZ" dirty="0" smtClean="0">
                <a:solidFill>
                  <a:srgbClr val="FF0000"/>
                </a:solidFill>
              </a:rPr>
              <a:t> to help protect the residents of </a:t>
            </a:r>
            <a:r>
              <a:rPr lang="en-NZ" dirty="0" err="1" smtClean="0">
                <a:solidFill>
                  <a:srgbClr val="FF0000"/>
                </a:solidFill>
              </a:rPr>
              <a:t>Skylands</a:t>
            </a:r>
            <a:r>
              <a:rPr lang="en-NZ" dirty="0" smtClean="0">
                <a:solidFill>
                  <a:srgbClr val="FF0000"/>
                </a:solidFill>
              </a:rPr>
              <a:t>. </a:t>
            </a:r>
            <a:endParaRPr lang="en-NZ" dirty="0">
              <a:solidFill>
                <a:srgbClr val="FF0000"/>
              </a:solidFill>
            </a:endParaRPr>
          </a:p>
        </p:txBody>
      </p:sp>
      <p:pic>
        <p:nvPicPr>
          <p:cNvPr id="6146" name="Picture 2"/>
          <p:cNvPicPr>
            <a:picLocks noChangeAspect="1" noChangeArrowheads="1"/>
          </p:cNvPicPr>
          <p:nvPr/>
        </p:nvPicPr>
        <p:blipFill>
          <a:blip r:embed="rId5" cstate="print"/>
          <a:srcRect/>
          <a:stretch>
            <a:fillRect/>
          </a:stretch>
        </p:blipFill>
        <p:spPr bwMode="auto">
          <a:xfrm>
            <a:off x="4427984" y="1556792"/>
            <a:ext cx="4248472"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4" cstate="print"/>
          <a:srcRect/>
          <a:stretch>
            <a:fillRect/>
          </a:stretch>
        </p:blipFill>
        <p:spPr bwMode="auto">
          <a:xfrm>
            <a:off x="0" y="0"/>
            <a:ext cx="9144000" cy="6876256"/>
          </a:xfrm>
          <a:prstGeom prst="rect">
            <a:avLst/>
          </a:prstGeom>
          <a:noFill/>
          <a:ln w="9525">
            <a:noFill/>
            <a:miter lim="800000"/>
            <a:headEnd/>
            <a:tailEnd/>
          </a:ln>
        </p:spPr>
      </p:pic>
      <p:sp>
        <p:nvSpPr>
          <p:cNvPr id="2" name="Title 1"/>
          <p:cNvSpPr>
            <a:spLocks noGrp="1"/>
          </p:cNvSpPr>
          <p:nvPr>
            <p:ph type="title"/>
          </p:nvPr>
        </p:nvSpPr>
        <p:spPr>
          <a:xfrm>
            <a:off x="395536" y="260648"/>
            <a:ext cx="8229600" cy="1143000"/>
          </a:xfrm>
        </p:spPr>
        <p:txBody>
          <a:bodyPr>
            <a:normAutofit fontScale="90000"/>
          </a:bodyPr>
          <a:lstStyle/>
          <a:p>
            <a:r>
              <a:rPr lang="en-NZ" dirty="0" smtClean="0">
                <a:solidFill>
                  <a:srgbClr val="FF0000"/>
                </a:solidFill>
                <a:latin typeface="Jokerman" pitchFamily="82" charset="0"/>
              </a:rPr>
              <a:t>Trigger happy</a:t>
            </a:r>
            <a:br>
              <a:rPr lang="en-NZ" dirty="0" smtClean="0">
                <a:solidFill>
                  <a:srgbClr val="FF0000"/>
                </a:solidFill>
                <a:latin typeface="Jokerman" pitchFamily="82" charset="0"/>
              </a:rPr>
            </a:br>
            <a:r>
              <a:rPr lang="en-NZ" dirty="0" smtClean="0">
                <a:solidFill>
                  <a:srgbClr val="FF0000"/>
                </a:solidFill>
                <a:latin typeface="Jokerman" pitchFamily="82" charset="0"/>
              </a:rPr>
              <a:t>no gold no glory</a:t>
            </a:r>
            <a:endParaRPr lang="en-NZ" dirty="0">
              <a:solidFill>
                <a:srgbClr val="FF0000"/>
              </a:solidFill>
              <a:latin typeface="Jokerman" pitchFamily="82" charset="0"/>
            </a:endParaRPr>
          </a:p>
        </p:txBody>
      </p:sp>
      <p:pic>
        <p:nvPicPr>
          <p:cNvPr id="7170" name="Picture 2"/>
          <p:cNvPicPr>
            <a:picLocks noChangeAspect="1" noChangeArrowheads="1"/>
          </p:cNvPicPr>
          <p:nvPr/>
        </p:nvPicPr>
        <p:blipFill>
          <a:blip r:embed="rId5" cstate="print"/>
          <a:srcRect/>
          <a:stretch>
            <a:fillRect/>
          </a:stretch>
        </p:blipFill>
        <p:spPr bwMode="auto">
          <a:xfrm>
            <a:off x="4355976" y="1628800"/>
            <a:ext cx="4320480" cy="4428492"/>
          </a:xfrm>
          <a:prstGeom prst="rect">
            <a:avLst/>
          </a:prstGeom>
          <a:noFill/>
          <a:ln w="9525">
            <a:noFill/>
            <a:miter lim="800000"/>
            <a:headEnd/>
            <a:tailEnd/>
          </a:ln>
        </p:spPr>
      </p:pic>
      <p:sp>
        <p:nvSpPr>
          <p:cNvPr id="5" name="Rectangle 4"/>
          <p:cNvSpPr/>
          <p:nvPr/>
        </p:nvSpPr>
        <p:spPr>
          <a:xfrm>
            <a:off x="0" y="1772816"/>
            <a:ext cx="2987824" cy="4247317"/>
          </a:xfrm>
          <a:prstGeom prst="rect">
            <a:avLst/>
          </a:prstGeom>
        </p:spPr>
        <p:txBody>
          <a:bodyPr wrap="square">
            <a:spAutoFit/>
          </a:bodyPr>
          <a:lstStyle/>
          <a:p>
            <a:r>
              <a:rPr lang="en-NZ" dirty="0" smtClean="0">
                <a:solidFill>
                  <a:srgbClr val="FF0000"/>
                </a:solidFill>
              </a:rPr>
              <a:t>Trigger Happy is not just his name, its his solution to every problem. No one knows from whence he came  he simply showed up one day with his hand-crafted shooters, blasting gold coins everywhere and its been like that ever since.  And while his home is a great mystery to everyone throughout the lands, they all know him as a crazy </a:t>
            </a:r>
            <a:r>
              <a:rPr lang="en-NZ" dirty="0" err="1" smtClean="0">
                <a:solidFill>
                  <a:srgbClr val="FF0000"/>
                </a:solidFill>
              </a:rPr>
              <a:t>goldslinger</a:t>
            </a:r>
            <a:r>
              <a:rPr lang="en-NZ" dirty="0" smtClean="0">
                <a:solidFill>
                  <a:srgbClr val="FF0000"/>
                </a:solidFill>
              </a:rPr>
              <a:t> that will take down any bad guy usually without bothering to aim.</a:t>
            </a:r>
            <a:endParaRPr lang="en-NZ"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NZ" dirty="0" smtClean="0">
                <a:solidFill>
                  <a:srgbClr val="FF0000"/>
                </a:solidFill>
                <a:latin typeface="Jokerman" pitchFamily="82" charset="0"/>
              </a:rPr>
              <a:t>Boomer</a:t>
            </a:r>
            <a:br>
              <a:rPr lang="en-NZ" dirty="0" smtClean="0">
                <a:solidFill>
                  <a:srgbClr val="FF0000"/>
                </a:solidFill>
                <a:latin typeface="Jokerman" pitchFamily="82" charset="0"/>
              </a:rPr>
            </a:br>
            <a:r>
              <a:rPr lang="en-NZ" dirty="0" smtClean="0">
                <a:solidFill>
                  <a:srgbClr val="FF0000"/>
                </a:solidFill>
                <a:latin typeface="Jokerman" pitchFamily="82" charset="0"/>
              </a:rPr>
              <a:t>Bring </a:t>
            </a:r>
            <a:r>
              <a:rPr lang="en-NZ" dirty="0" err="1" smtClean="0">
                <a:solidFill>
                  <a:srgbClr val="FF0000"/>
                </a:solidFill>
                <a:latin typeface="Jokerman" pitchFamily="82" charset="0"/>
              </a:rPr>
              <a:t>da</a:t>
            </a:r>
            <a:r>
              <a:rPr lang="en-NZ" dirty="0" smtClean="0">
                <a:solidFill>
                  <a:srgbClr val="FF0000"/>
                </a:solidFill>
                <a:latin typeface="Jokerman" pitchFamily="82" charset="0"/>
              </a:rPr>
              <a:t> boom</a:t>
            </a:r>
            <a:endParaRPr lang="en-NZ" dirty="0">
              <a:solidFill>
                <a:srgbClr val="FF0000"/>
              </a:solidFill>
              <a:latin typeface="Jokerman" pitchFamily="82" charset="0"/>
            </a:endParaRPr>
          </a:p>
        </p:txBody>
      </p:sp>
      <p:sp>
        <p:nvSpPr>
          <p:cNvPr id="4" name="Rectangle 3"/>
          <p:cNvSpPr/>
          <p:nvPr/>
        </p:nvSpPr>
        <p:spPr>
          <a:xfrm>
            <a:off x="0" y="1628800"/>
            <a:ext cx="3419872" cy="4801314"/>
          </a:xfrm>
          <a:prstGeom prst="rect">
            <a:avLst/>
          </a:prstGeom>
        </p:spPr>
        <p:txBody>
          <a:bodyPr wrap="square">
            <a:spAutoFit/>
          </a:bodyPr>
          <a:lstStyle/>
          <a:p>
            <a:r>
              <a:rPr lang="en-NZ" dirty="0" smtClean="0">
                <a:solidFill>
                  <a:srgbClr val="FF0000"/>
                </a:solidFill>
              </a:rPr>
              <a:t>As a young troll, Boomer loved to blow things up  particularly sheep.  Later, he was drafted into the troll army, where they gave him LOTS of things to blow up.  However, Boomer realized the sole mission of the army was war and conquest.  Even though he was a troll, these things </a:t>
            </a:r>
            <a:r>
              <a:rPr lang="en-NZ" dirty="0" err="1" smtClean="0">
                <a:solidFill>
                  <a:srgbClr val="FF0000"/>
                </a:solidFill>
              </a:rPr>
              <a:t>didnt</a:t>
            </a:r>
            <a:r>
              <a:rPr lang="en-NZ" dirty="0" smtClean="0">
                <a:solidFill>
                  <a:srgbClr val="FF0000"/>
                </a:solidFill>
              </a:rPr>
              <a:t> interest him.  So he left the trolls after saving a town from being destroyed by them.  Not long after, he was invited to be a </a:t>
            </a:r>
            <a:r>
              <a:rPr lang="en-NZ" dirty="0" err="1" smtClean="0">
                <a:solidFill>
                  <a:srgbClr val="FF0000"/>
                </a:solidFill>
              </a:rPr>
              <a:t>Skylander</a:t>
            </a:r>
            <a:r>
              <a:rPr lang="en-NZ" dirty="0" smtClean="0">
                <a:solidFill>
                  <a:srgbClr val="FF0000"/>
                </a:solidFill>
              </a:rPr>
              <a:t> the only troll ever to win such an </a:t>
            </a:r>
            <a:r>
              <a:rPr lang="en-NZ" dirty="0" err="1" smtClean="0">
                <a:solidFill>
                  <a:srgbClr val="FF0000"/>
                </a:solidFill>
              </a:rPr>
              <a:t>honor</a:t>
            </a:r>
            <a:r>
              <a:rPr lang="en-NZ" dirty="0" smtClean="0">
                <a:solidFill>
                  <a:srgbClr val="FF0000"/>
                </a:solidFill>
              </a:rPr>
              <a:t>.  Now he uses his explosive skills to fight evil to the relief of sheep everywhere.  </a:t>
            </a:r>
            <a:endParaRPr lang="en-NZ" dirty="0">
              <a:solidFill>
                <a:srgbClr val="FF0000"/>
              </a:solidFill>
            </a:endParaRPr>
          </a:p>
        </p:txBody>
      </p:sp>
      <p:pic>
        <p:nvPicPr>
          <p:cNvPr id="8194" name="Picture 2"/>
          <p:cNvPicPr>
            <a:picLocks noChangeAspect="1" noChangeArrowheads="1"/>
          </p:cNvPicPr>
          <p:nvPr/>
        </p:nvPicPr>
        <p:blipFill>
          <a:blip r:embed="rId5" cstate="print"/>
          <a:srcRect/>
          <a:stretch>
            <a:fillRect/>
          </a:stretch>
        </p:blipFill>
        <p:spPr bwMode="auto">
          <a:xfrm>
            <a:off x="4139952" y="1700808"/>
            <a:ext cx="4248472" cy="43510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1268</Words>
  <Application>Microsoft Office PowerPoint</Application>
  <PresentationFormat>On-screen Show (4:3)</PresentationFormat>
  <Paragraphs>106</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Slide 1</vt:lpstr>
      <vt:lpstr>What are skylanders </vt:lpstr>
      <vt:lpstr>Voodood axe first questions later</vt:lpstr>
      <vt:lpstr>Spyro all fired up</vt:lpstr>
      <vt:lpstr>Double trouble boom shock-a-laka</vt:lpstr>
      <vt:lpstr>Wrecking ball wreck and roll</vt:lpstr>
      <vt:lpstr>Drobot Blink and destroy</vt:lpstr>
      <vt:lpstr>Trigger happy no gold no glory</vt:lpstr>
      <vt:lpstr>Boomer Bring da boom</vt:lpstr>
      <vt:lpstr>Drill sergeant  licensed to drill</vt:lpstr>
      <vt:lpstr>Cynder Volts and lightning</vt:lpstr>
      <vt:lpstr>Ghost roaster  no chain no gain</vt:lpstr>
      <vt:lpstr>Hex fear the dark</vt:lpstr>
      <vt:lpstr>Chop chop slice and dice</vt:lpstr>
      <vt:lpstr>Slam bam armed and dangerous</vt:lpstr>
      <vt:lpstr>Gill grunt fear the fish </vt:lpstr>
      <vt:lpstr>Wham shell brace for the mace</vt:lpstr>
      <vt:lpstr>Zap ride the lightning</vt:lpstr>
      <vt:lpstr>Ignitor slash and burn</vt:lpstr>
      <vt:lpstr>Flame slinger Let the flames begin</vt:lpstr>
      <vt:lpstr>Eruptor born to burn</vt:lpstr>
      <vt:lpstr>Sunburn roast n toast</vt:lpstr>
      <vt:lpstr>Camo fruit punch</vt:lpstr>
      <vt:lpstr>Zook locked and loaded </vt:lpstr>
      <vt:lpstr>Stealth elf silent but deadly</vt:lpstr>
      <vt:lpstr>Stump smash drop the hammer</vt:lpstr>
      <vt:lpstr>Lightning rod one strike and your out</vt:lpstr>
      <vt:lpstr>Warnado for the wind</vt:lpstr>
      <vt:lpstr>Whirlwind twists of fury </vt:lpstr>
      <vt:lpstr>Sonic boom full scream ahead</vt:lpstr>
      <vt:lpstr>Prism break "The Beam is Supreme!“ </vt:lpstr>
      <vt:lpstr>Slide 32</vt:lpstr>
      <vt:lpstr>Slide 33</vt:lpstr>
      <vt:lpstr>Slide 34</vt:lpstr>
      <vt:lpstr>!!!!!THANKS FOR WATCHING!!!!</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PV</dc:creator>
  <cp:lastModifiedBy>PV</cp:lastModifiedBy>
  <cp:revision>19</cp:revision>
  <dcterms:created xsi:type="dcterms:W3CDTF">2012-02-02T20:20:55Z</dcterms:created>
  <dcterms:modified xsi:type="dcterms:W3CDTF">2012-12-09T07:46:07Z</dcterms:modified>
</cp:coreProperties>
</file>